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44" roundtripDataSignature="AMtx7mitBSaBaOnQxi9kLSjSGBTIJ7zI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44" Type="http://customschemas.google.com/relationships/presentationmetadata" Target="meta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4" name="Google Shape;131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5" name="Google Shape;1485;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3" name="Google Shape;149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9" name="Google Shape;1509;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7" name="Google Shape;1557;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1" name="Google Shape;1591;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5" name="Google Shape;1625;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3" name="Google Shape;1693;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824" name="Google Shape;1824;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1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865" name="Google Shape;1865;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6" name="Google Shape;1866;p1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6" name="Google Shape;190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4" name="Google Shape;1914;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28" name="Google Shape;42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29" name="Google Shape;42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57" name="Google Shape;45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8" name="Google Shape;45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64" name="Google Shape;46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65" name="Google Shape;46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471" name="Google Shape;47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72" name="Google Shape;47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51" name="Google Shape;55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52" name="Google Shape;55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58" name="Google Shape;55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59" name="Google Shape;55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65" name="Google Shape;56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66" name="Google Shape;56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72" name="Google Shape;57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73" name="Google Shape;573;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79" name="Google Shape;57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80" name="Google Shape;580;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586" name="Google Shape;58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87" name="Google Shape;58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30" name="Google Shape;63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9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090" name="Google Shape;109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91" name="Google Shape;109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9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097" name="Google Shape;109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98" name="Google Shape;1098;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06" name="Google Shape;110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07" name="Google Shape;110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12" name="Google Shape;111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13" name="Google Shape;1113;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9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19" name="Google Shape;1119;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20" name="Google Shape;1120;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14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15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15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4" name="Google Shape;74;p15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p1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1" name="Google Shape;81;p1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14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 name="Shape 27"/>
        <p:cNvGrpSpPr/>
        <p:nvPr/>
      </p:nvGrpSpPr>
      <p:grpSpPr>
        <a:xfrm>
          <a:off x="0" y="0"/>
          <a:ext cx="0" cy="0"/>
          <a:chOff x="0" y="0"/>
          <a:chExt cx="0" cy="0"/>
        </a:xfrm>
      </p:grpSpPr>
      <p:sp>
        <p:nvSpPr>
          <p:cNvPr id="28" name="Google Shape;28;p1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1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1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 name="Shape 33"/>
        <p:cNvGrpSpPr/>
        <p:nvPr/>
      </p:nvGrpSpPr>
      <p:grpSpPr>
        <a:xfrm>
          <a:off x="0" y="0"/>
          <a:ext cx="0" cy="0"/>
          <a:chOff x="0" y="0"/>
          <a:chExt cx="0" cy="0"/>
        </a:xfrm>
      </p:grpSpPr>
      <p:sp>
        <p:nvSpPr>
          <p:cNvPr id="34" name="Google Shape;34;p1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144"/>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1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145"/>
          <p:cNvSpPr/>
          <p:nvPr>
            <p:ph idx="2" type="pic"/>
          </p:nvPr>
        </p:nvSpPr>
        <p:spPr>
          <a:xfrm>
            <a:off x="1792288" y="612775"/>
            <a:ext cx="5486400" cy="4114800"/>
          </a:xfrm>
          <a:prstGeom prst="rect">
            <a:avLst/>
          </a:prstGeom>
          <a:noFill/>
          <a:ln>
            <a:noFill/>
          </a:ln>
        </p:spPr>
      </p:sp>
      <p:sp>
        <p:nvSpPr>
          <p:cNvPr id="42" name="Google Shape;42;p1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3" name="Google Shape;43;p1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1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1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9" name="Google Shape;49;p1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0" name="Google Shape;50;p1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1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4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1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6" name="Google Shape;66;p1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7" name="Google Shape;67;p1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8" name="Google Shape;68;p1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4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5.jp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4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9.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9.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jpg"/><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jpg"/><Relationship Id="rId5"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85800" y="287337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11500"/>
              <a:buFont typeface="Calibri"/>
              <a:buNone/>
            </a:pPr>
            <a:r>
              <a:rPr b="1" i="0" lang="en-US" sz="11500" u="none">
                <a:solidFill>
                  <a:srgbClr val="898989"/>
                </a:solidFill>
                <a:latin typeface="Calibri"/>
                <a:ea typeface="Calibri"/>
                <a:cs typeface="Calibri"/>
                <a:sym typeface="Calibri"/>
              </a:rPr>
              <a:t>Computer Graphics</a:t>
            </a:r>
            <a:br>
              <a:rPr b="1" i="0" lang="en-US" sz="11500" u="none">
                <a:solidFill>
                  <a:srgbClr val="898989"/>
                </a:solidFill>
                <a:latin typeface="Calibri"/>
                <a:ea typeface="Calibri"/>
                <a:cs typeface="Calibri"/>
                <a:sym typeface="Calibri"/>
              </a:rPr>
            </a:br>
            <a:endParaRPr/>
          </a:p>
        </p:txBody>
      </p:sp>
      <p:sp>
        <p:nvSpPr>
          <p:cNvPr id="90" name="Google Shape;90;p1"/>
          <p:cNvSpPr txBox="1"/>
          <p:nvPr/>
        </p:nvSpPr>
        <p:spPr>
          <a:xfrm>
            <a:off x="838200" y="28194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 name="Google Shape;91;p1"/>
          <p:cNvSpPr txBox="1"/>
          <p:nvPr/>
        </p:nvSpPr>
        <p:spPr>
          <a:xfrm>
            <a:off x="990600" y="29718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 name="Google Shape;92;p1"/>
          <p:cNvSpPr txBox="1"/>
          <p:nvPr/>
        </p:nvSpPr>
        <p:spPr>
          <a:xfrm>
            <a:off x="1143000" y="31242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 name="Google Shape;93;p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94" name="Google Shape;94;p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ph type="ctrTitle"/>
          </p:nvPr>
        </p:nvSpPr>
        <p:spPr>
          <a:xfrm>
            <a:off x="685800" y="13017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898989"/>
              </a:buClr>
              <a:buSzPts val="4400"/>
              <a:buFont typeface="Calibri"/>
              <a:buNone/>
            </a:pPr>
            <a:r>
              <a:rPr b="1" i="0" lang="en-US" sz="4400" u="none">
                <a:solidFill>
                  <a:srgbClr val="898989"/>
                </a:solidFill>
                <a:latin typeface="Calibri"/>
                <a:ea typeface="Calibri"/>
                <a:cs typeface="Calibri"/>
                <a:sym typeface="Calibri"/>
              </a:rPr>
              <a:t>Uses of Computer Graphics</a:t>
            </a:r>
            <a:br>
              <a:rPr b="1" i="0" lang="en-US" sz="4400" u="none">
                <a:solidFill>
                  <a:srgbClr val="898989"/>
                </a:solidFill>
                <a:latin typeface="Calibri"/>
                <a:ea typeface="Calibri"/>
                <a:cs typeface="Calibri"/>
                <a:sym typeface="Calibri"/>
              </a:rPr>
            </a:br>
            <a:endParaRPr/>
          </a:p>
        </p:txBody>
      </p:sp>
      <p:sp>
        <p:nvSpPr>
          <p:cNvPr id="190" name="Google Shape;190;p10"/>
          <p:cNvSpPr/>
          <p:nvPr/>
        </p:nvSpPr>
        <p:spPr>
          <a:xfrm>
            <a:off x="6400800" y="1676400"/>
            <a:ext cx="2743200" cy="9906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Office automation and electronic publishing</a:t>
            </a:r>
            <a:endParaRPr/>
          </a:p>
        </p:txBody>
      </p:sp>
      <p:sp>
        <p:nvSpPr>
          <p:cNvPr id="191" name="Google Shape;191;p10"/>
          <p:cNvSpPr/>
          <p:nvPr/>
        </p:nvSpPr>
        <p:spPr>
          <a:xfrm>
            <a:off x="6400800" y="3124200"/>
            <a:ext cx="2743200" cy="9144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a:solidFill>
                <a:srgbClr val="0D0D0D"/>
              </a:solidFill>
              <a:latin typeface="Calibri"/>
              <a:ea typeface="Calibri"/>
              <a:cs typeface="Calibri"/>
              <a:sym typeface="Calibri"/>
            </a:endParaRPr>
          </a:p>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Computer aided drafting and design</a:t>
            </a:r>
            <a:endParaRPr/>
          </a:p>
          <a:p>
            <a:pPr indent="0" lvl="0" marL="0" marR="0" rtl="0" algn="l">
              <a:lnSpc>
                <a:spcPct val="100000"/>
              </a:lnSpc>
              <a:spcBef>
                <a:spcPts val="0"/>
              </a:spcBef>
              <a:spcAft>
                <a:spcPts val="0"/>
              </a:spcAft>
              <a:buNone/>
            </a:pPr>
            <a:r>
              <a:t/>
            </a:r>
            <a:endParaRPr b="1" i="0" sz="1800" u="none">
              <a:solidFill>
                <a:srgbClr val="0D0D0D"/>
              </a:solidFill>
              <a:latin typeface="Calibri"/>
              <a:ea typeface="Calibri"/>
              <a:cs typeface="Calibri"/>
              <a:sym typeface="Calibri"/>
            </a:endParaRPr>
          </a:p>
        </p:txBody>
      </p:sp>
      <p:sp>
        <p:nvSpPr>
          <p:cNvPr id="192" name="Google Shape;192;p10"/>
          <p:cNvSpPr/>
          <p:nvPr/>
        </p:nvSpPr>
        <p:spPr>
          <a:xfrm>
            <a:off x="0" y="1828800"/>
            <a:ext cx="2743200" cy="9144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User interfaces</a:t>
            </a:r>
            <a:endParaRPr/>
          </a:p>
        </p:txBody>
      </p:sp>
      <p:sp>
        <p:nvSpPr>
          <p:cNvPr id="193" name="Google Shape;193;p10"/>
          <p:cNvSpPr/>
          <p:nvPr/>
        </p:nvSpPr>
        <p:spPr>
          <a:xfrm>
            <a:off x="0" y="3124200"/>
            <a:ext cx="2743200" cy="9144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Art and commerce</a:t>
            </a:r>
            <a:endParaRPr/>
          </a:p>
          <a:p>
            <a:pPr indent="0" lvl="0" marL="0" marR="0" rtl="0" algn="l">
              <a:lnSpc>
                <a:spcPct val="100000"/>
              </a:lnSpc>
              <a:spcBef>
                <a:spcPts val="0"/>
              </a:spcBef>
              <a:spcAft>
                <a:spcPts val="0"/>
              </a:spcAft>
              <a:buNone/>
            </a:pPr>
            <a:r>
              <a:t/>
            </a:r>
            <a:endParaRPr b="1" i="0" sz="1800" u="none">
              <a:solidFill>
                <a:srgbClr val="0D0D0D"/>
              </a:solidFill>
              <a:latin typeface="Calibri"/>
              <a:ea typeface="Calibri"/>
              <a:cs typeface="Calibri"/>
              <a:sym typeface="Calibri"/>
            </a:endParaRPr>
          </a:p>
        </p:txBody>
      </p:sp>
      <p:sp>
        <p:nvSpPr>
          <p:cNvPr id="194" name="Google Shape;194;p10"/>
          <p:cNvSpPr/>
          <p:nvPr/>
        </p:nvSpPr>
        <p:spPr>
          <a:xfrm>
            <a:off x="0" y="4419600"/>
            <a:ext cx="2743200" cy="8382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Entertainment</a:t>
            </a:r>
            <a:endParaRPr/>
          </a:p>
          <a:p>
            <a:pPr indent="0" lvl="0" marL="0" marR="0" rtl="0" algn="l">
              <a:lnSpc>
                <a:spcPct val="100000"/>
              </a:lnSpc>
              <a:spcBef>
                <a:spcPts val="0"/>
              </a:spcBef>
              <a:spcAft>
                <a:spcPts val="0"/>
              </a:spcAft>
              <a:buNone/>
            </a:pPr>
            <a:r>
              <a:t/>
            </a:r>
            <a:endParaRPr b="1" i="0" sz="1800" u="none">
              <a:solidFill>
                <a:srgbClr val="0D0D0D"/>
              </a:solidFill>
              <a:latin typeface="Calibri"/>
              <a:ea typeface="Calibri"/>
              <a:cs typeface="Calibri"/>
              <a:sym typeface="Calibri"/>
            </a:endParaRPr>
          </a:p>
        </p:txBody>
      </p:sp>
      <p:sp>
        <p:nvSpPr>
          <p:cNvPr id="195" name="Google Shape;195;p10"/>
          <p:cNvSpPr/>
          <p:nvPr/>
        </p:nvSpPr>
        <p:spPr>
          <a:xfrm>
            <a:off x="3276600" y="4495800"/>
            <a:ext cx="2743200" cy="7620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Simulation</a:t>
            </a:r>
            <a:endParaRPr/>
          </a:p>
          <a:p>
            <a:pPr indent="0" lvl="0" marL="0" marR="0" rtl="0" algn="l">
              <a:lnSpc>
                <a:spcPct val="100000"/>
              </a:lnSpc>
              <a:spcBef>
                <a:spcPts val="0"/>
              </a:spcBef>
              <a:spcAft>
                <a:spcPts val="0"/>
              </a:spcAft>
              <a:buNone/>
            </a:pPr>
            <a:r>
              <a:t/>
            </a:r>
            <a:endParaRPr b="1" i="0" sz="1800" u="none">
              <a:solidFill>
                <a:srgbClr val="0D0D0D"/>
              </a:solidFill>
              <a:latin typeface="Calibri"/>
              <a:ea typeface="Calibri"/>
              <a:cs typeface="Calibri"/>
              <a:sym typeface="Calibri"/>
            </a:endParaRPr>
          </a:p>
        </p:txBody>
      </p:sp>
      <p:sp>
        <p:nvSpPr>
          <p:cNvPr id="196" name="Google Shape;196;p10"/>
          <p:cNvSpPr/>
          <p:nvPr/>
        </p:nvSpPr>
        <p:spPr>
          <a:xfrm>
            <a:off x="6400800" y="4267200"/>
            <a:ext cx="2743200" cy="9906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1" i="0" sz="1800" u="none">
              <a:solidFill>
                <a:srgbClr val="0D0D0D"/>
              </a:solidFill>
              <a:latin typeface="Calibri"/>
              <a:ea typeface="Calibri"/>
              <a:cs typeface="Calibri"/>
              <a:sym typeface="Calibri"/>
            </a:endParaRPr>
          </a:p>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Scientific and business visualization</a:t>
            </a:r>
            <a:endParaRPr/>
          </a:p>
          <a:p>
            <a:pPr indent="0" lvl="0" marL="0" marR="0" rtl="0" algn="l">
              <a:lnSpc>
                <a:spcPct val="100000"/>
              </a:lnSpc>
              <a:spcBef>
                <a:spcPts val="0"/>
              </a:spcBef>
              <a:spcAft>
                <a:spcPts val="0"/>
              </a:spcAft>
              <a:buNone/>
            </a:pPr>
            <a:r>
              <a:t/>
            </a:r>
            <a:endParaRPr b="1" i="0" sz="1800" u="none">
              <a:solidFill>
                <a:srgbClr val="0D0D0D"/>
              </a:solidFill>
              <a:latin typeface="Calibri"/>
              <a:ea typeface="Calibri"/>
              <a:cs typeface="Calibri"/>
              <a:sym typeface="Calibri"/>
            </a:endParaRPr>
          </a:p>
        </p:txBody>
      </p:sp>
      <p:sp>
        <p:nvSpPr>
          <p:cNvPr id="197" name="Google Shape;197;p10"/>
          <p:cNvSpPr/>
          <p:nvPr/>
        </p:nvSpPr>
        <p:spPr>
          <a:xfrm>
            <a:off x="3200400" y="1828800"/>
            <a:ext cx="2743200" cy="9144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Plotting</a:t>
            </a:r>
            <a:endParaRPr/>
          </a:p>
        </p:txBody>
      </p:sp>
      <p:sp>
        <p:nvSpPr>
          <p:cNvPr id="198" name="Google Shape;198;p10"/>
          <p:cNvSpPr/>
          <p:nvPr/>
        </p:nvSpPr>
        <p:spPr>
          <a:xfrm>
            <a:off x="3124200" y="3124200"/>
            <a:ext cx="2743200" cy="838200"/>
          </a:xfrm>
          <a:prstGeom prst="ellipse">
            <a:avLst/>
          </a:prstGeom>
          <a:solidFill>
            <a:srgbClr val="9BBB59"/>
          </a:solidFill>
          <a:ln cap="flat" cmpd="sng" w="25400">
            <a:solidFill>
              <a:srgbClr val="718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800"/>
              <a:buFont typeface="Calibri"/>
              <a:buNone/>
            </a:pPr>
            <a:r>
              <a:rPr b="1" i="0" lang="en-US" sz="1800" u="none">
                <a:solidFill>
                  <a:srgbClr val="0D0D0D"/>
                </a:solidFill>
                <a:latin typeface="Calibri"/>
                <a:ea typeface="Calibri"/>
                <a:cs typeface="Calibri"/>
                <a:sym typeface="Calibri"/>
              </a:rPr>
              <a:t>Cartography</a:t>
            </a:r>
            <a:endParaRPr/>
          </a:p>
        </p:txBody>
      </p:sp>
      <p:sp>
        <p:nvSpPr>
          <p:cNvPr id="199" name="Google Shape;199;p1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00" name="Google Shape;200;p1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500"/>
                                        <p:tgtEl>
                                          <p:spTgt spid="1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500"/>
                                        <p:tgtEl>
                                          <p:spTgt spid="1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500"/>
                                        <p:tgtEl>
                                          <p:spTgt spid="1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0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74" name="Google Shape;1174;p10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75" name="Google Shape;1175;p101"/>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176" name="Google Shape;1176;p101"/>
          <p:cNvSpPr txBox="1"/>
          <p:nvPr/>
        </p:nvSpPr>
        <p:spPr>
          <a:xfrm>
            <a:off x="304800" y="762000"/>
            <a:ext cx="8382000" cy="3970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Assuming that a certain full-color (24-bit per pixel) RGB raster system has a 512-by-512 frame buffer, how many distinct color choices (intensity levels) would we have available? How many different colors could we display at any one time?</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Total number of distinct color available is 2</a:t>
            </a:r>
            <a:r>
              <a:rPr b="0" baseline="30000" i="0" lang="en-US" sz="1800" u="none">
                <a:solidFill>
                  <a:srgbClr val="FF0000"/>
                </a:solidFill>
                <a:latin typeface="Arial"/>
                <a:ea typeface="Arial"/>
                <a:cs typeface="Arial"/>
                <a:sym typeface="Arial"/>
              </a:rPr>
              <a:t>24</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Total number of colors we could display at one time is 512 x 512</a:t>
            </a:r>
            <a:endParaRPr/>
          </a:p>
          <a:p>
            <a:pPr indent="0" lvl="0" marL="0" marR="0" rtl="0" algn="just">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Assuming that a certain RGB raster system has 512*512 frame buffer with 12 </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bit per pixel</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 How many distinct color choice we have available </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 How many different color could we display at any one time? </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Total number of distinct color available is 2</a:t>
            </a:r>
            <a:r>
              <a:rPr b="0" baseline="30000" i="0" lang="en-US" sz="1800" u="none">
                <a:solidFill>
                  <a:srgbClr val="FF0000"/>
                </a:solidFill>
                <a:latin typeface="Arial"/>
                <a:ea typeface="Arial"/>
                <a:cs typeface="Arial"/>
                <a:sym typeface="Arial"/>
              </a:rPr>
              <a:t>24</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Total number of different color could display at any one time is 2</a:t>
            </a:r>
            <a:r>
              <a:rPr b="0" baseline="30000" i="0" lang="en-US" sz="1800" u="none">
                <a:solidFill>
                  <a:srgbClr val="FF0000"/>
                </a:solidFill>
                <a:latin typeface="Arial"/>
                <a:ea typeface="Arial"/>
                <a:cs typeface="Arial"/>
                <a:sym typeface="Arial"/>
              </a:rPr>
              <a:t>12</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storage spent for frame buffer is 512 X 512 X 12 bit = 3145728 bit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82" name="Google Shape;1182;p10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83" name="Google Shape;1183;p102"/>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184" name="Google Shape;1184;p102"/>
          <p:cNvSpPr txBox="1"/>
          <p:nvPr/>
        </p:nvSpPr>
        <p:spPr>
          <a:xfrm>
            <a:off x="304800" y="5486400"/>
            <a:ext cx="838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185" name="Google Shape;1185;p102"/>
          <p:cNvPicPr preferRelativeResize="0"/>
          <p:nvPr/>
        </p:nvPicPr>
        <p:blipFill rotWithShape="1">
          <a:blip r:embed="rId3">
            <a:alphaModFix/>
          </a:blip>
          <a:srcRect b="0" l="0" r="0" t="0"/>
          <a:stretch/>
        </p:blipFill>
        <p:spPr>
          <a:xfrm>
            <a:off x="0" y="742950"/>
            <a:ext cx="9144000" cy="54292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0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91" name="Google Shape;1191;p10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92" name="Google Shape;1192;p103"/>
          <p:cNvSpPr txBox="1"/>
          <p:nvPr/>
        </p:nvSpPr>
        <p:spPr>
          <a:xfrm>
            <a:off x="1447800" y="303212"/>
            <a:ext cx="576421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Refresh Rate 60i Hz or 60p Hz</a:t>
            </a:r>
            <a:endParaRPr/>
          </a:p>
        </p:txBody>
      </p:sp>
      <p:sp>
        <p:nvSpPr>
          <p:cNvPr id="1193" name="Google Shape;1193;p103"/>
          <p:cNvSpPr txBox="1"/>
          <p:nvPr/>
        </p:nvSpPr>
        <p:spPr>
          <a:xfrm>
            <a:off x="304800" y="5486400"/>
            <a:ext cx="838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F:\interlaced.jpg" id="1194" name="Google Shape;1194;p103"/>
          <p:cNvPicPr preferRelativeResize="0"/>
          <p:nvPr/>
        </p:nvPicPr>
        <p:blipFill rotWithShape="1">
          <a:blip r:embed="rId3">
            <a:alphaModFix/>
          </a:blip>
          <a:srcRect b="0" l="0" r="0" t="0"/>
          <a:stretch/>
        </p:blipFill>
        <p:spPr>
          <a:xfrm>
            <a:off x="0" y="4114800"/>
            <a:ext cx="5370512" cy="2667000"/>
          </a:xfrm>
          <a:prstGeom prst="rect">
            <a:avLst/>
          </a:prstGeom>
          <a:noFill/>
          <a:ln>
            <a:noFill/>
          </a:ln>
        </p:spPr>
      </p:pic>
      <p:pic>
        <p:nvPicPr>
          <p:cNvPr descr="F:\download.png" id="1195" name="Google Shape;1195;p103"/>
          <p:cNvPicPr preferRelativeResize="0"/>
          <p:nvPr/>
        </p:nvPicPr>
        <p:blipFill rotWithShape="1">
          <a:blip r:embed="rId4">
            <a:alphaModFix/>
          </a:blip>
          <a:srcRect b="0" l="0" r="0" t="0"/>
          <a:stretch/>
        </p:blipFill>
        <p:spPr>
          <a:xfrm>
            <a:off x="5562600" y="2809875"/>
            <a:ext cx="3314700" cy="1381125"/>
          </a:xfrm>
          <a:prstGeom prst="rect">
            <a:avLst/>
          </a:prstGeom>
          <a:noFill/>
          <a:ln>
            <a:noFill/>
          </a:ln>
        </p:spPr>
      </p:pic>
      <p:pic>
        <p:nvPicPr>
          <p:cNvPr descr="F:\Interlacingani.gif" id="1196" name="Google Shape;1196;p103"/>
          <p:cNvPicPr preferRelativeResize="0"/>
          <p:nvPr/>
        </p:nvPicPr>
        <p:blipFill rotWithShape="1">
          <a:blip r:embed="rId5">
            <a:alphaModFix/>
          </a:blip>
          <a:srcRect b="0" l="0" r="0" t="0"/>
          <a:stretch/>
        </p:blipFill>
        <p:spPr>
          <a:xfrm>
            <a:off x="171450" y="1743075"/>
            <a:ext cx="5010150" cy="1381125"/>
          </a:xfrm>
          <a:prstGeom prst="rect">
            <a:avLst/>
          </a:prstGeom>
          <a:noFill/>
          <a:ln>
            <a:noFill/>
          </a:ln>
        </p:spPr>
      </p:pic>
      <p:pic>
        <p:nvPicPr>
          <p:cNvPr descr="F:\INTERLAC.gif" id="1197" name="Google Shape;1197;p103"/>
          <p:cNvPicPr preferRelativeResize="0"/>
          <p:nvPr/>
        </p:nvPicPr>
        <p:blipFill rotWithShape="1">
          <a:blip r:embed="rId6">
            <a:alphaModFix/>
          </a:blip>
          <a:srcRect b="0" l="0" r="0" t="0"/>
          <a:stretch/>
        </p:blipFill>
        <p:spPr>
          <a:xfrm>
            <a:off x="5505450" y="1085850"/>
            <a:ext cx="3486150" cy="1657350"/>
          </a:xfrm>
          <a:prstGeom prst="rect">
            <a:avLst/>
          </a:prstGeom>
          <a:noFill/>
          <a:ln>
            <a:noFill/>
          </a:ln>
        </p:spPr>
      </p:pic>
      <p:pic>
        <p:nvPicPr>
          <p:cNvPr descr="F:\main-qimg-25d65a2b5d5933477458a33d98a375f6.jpg" id="1198" name="Google Shape;1198;p103"/>
          <p:cNvPicPr preferRelativeResize="0"/>
          <p:nvPr/>
        </p:nvPicPr>
        <p:blipFill rotWithShape="1">
          <a:blip r:embed="rId7">
            <a:alphaModFix/>
          </a:blip>
          <a:srcRect b="0" l="0" r="0" t="0"/>
          <a:stretch/>
        </p:blipFill>
        <p:spPr>
          <a:xfrm>
            <a:off x="5370512" y="4500562"/>
            <a:ext cx="3743325"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822"/>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822"/>
                                        <p:tgtEl>
                                          <p:spTgt spid="1197"/>
                                        </p:tgtEl>
                                      </p:cBhvr>
                                    </p:animEffect>
                                  </p:childTnLst>
                                </p:cTn>
                              </p:par>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822"/>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822"/>
                                        <p:tgtEl>
                                          <p:spTgt spid="1198"/>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822"/>
                                        <p:tgtEl>
                                          <p:spTgt spid="1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04" name="Google Shape;1204;p10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05" name="Google Shape;1205;p104"/>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06" name="Google Shape;1206;p104"/>
          <p:cNvSpPr txBox="1"/>
          <p:nvPr/>
        </p:nvSpPr>
        <p:spPr>
          <a:xfrm>
            <a:off x="304800" y="762000"/>
            <a:ext cx="8382000" cy="10618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If on an average it takes 20 nanoseconds to glow a single pixel on the screen and the resolution of the screen is 1024 x 800, will there be a flickering effect seen on the screen?</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 glow 1 pixel on screen it takes 20 x 10-9 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 = To glow all pixels on screen it takes   </a:t>
            </a:r>
            <a:r>
              <a:rPr b="1" i="0" lang="en-US" sz="1800" u="none">
                <a:solidFill>
                  <a:schemeClr val="dk1"/>
                </a:solidFill>
                <a:latin typeface="Arial"/>
                <a:ea typeface="Arial"/>
                <a:cs typeface="Arial"/>
                <a:sym typeface="Arial"/>
              </a:rPr>
              <a:t>1024x 800  </a:t>
            </a:r>
            <a:r>
              <a:rPr b="0" i="0" lang="en-US" sz="1800" u="none">
                <a:solidFill>
                  <a:schemeClr val="dk1"/>
                </a:solidFill>
                <a:latin typeface="Arial"/>
                <a:ea typeface="Arial"/>
                <a:cs typeface="Arial"/>
                <a:sym typeface="Arial"/>
              </a:rPr>
              <a:t>x  20 x 10-9 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   =    1 / T     =   1 / (</a:t>
            </a:r>
            <a:r>
              <a:rPr b="1" i="0" lang="en-US" sz="1800" u="none">
                <a:solidFill>
                  <a:schemeClr val="dk1"/>
                </a:solidFill>
                <a:latin typeface="Arial"/>
                <a:ea typeface="Arial"/>
                <a:cs typeface="Arial"/>
                <a:sym typeface="Arial"/>
              </a:rPr>
              <a:t>1024x 800  </a:t>
            </a:r>
            <a:r>
              <a:rPr b="0" i="0" lang="en-US" sz="1800" u="none">
                <a:solidFill>
                  <a:schemeClr val="dk1"/>
                </a:solidFill>
                <a:latin typeface="Arial"/>
                <a:ea typeface="Arial"/>
                <a:cs typeface="Arial"/>
                <a:sym typeface="Arial"/>
              </a:rPr>
              <a:t>x  20 x 10-9)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System Refresh rate = 61 frames per sec</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Standard refresh rate = 50 frames per sec</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There will be no flickering effect seen on the screen as the refresh rate of the screen is 61 fps which is higher than the standard refresh rate!!!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Consider a raster system with resolution of 640 by 480. How many pixels could be accessed per second in this system by a display controller that refreshes the screen at a rate of 60 frames per second? What is the access time per pixel in this system?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access time per pixel is 1 / (640x480x60)sec </a:t>
            </a:r>
            <a:endParaRPr/>
          </a:p>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access time per pixel is 1 / (1280x1024x60)sec</a:t>
            </a:r>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accurate time (1/60 – 639 x T</a:t>
            </a:r>
            <a:r>
              <a:rPr b="0" baseline="-25000" i="0" lang="en-US" sz="1800" u="none">
                <a:solidFill>
                  <a:schemeClr val="dk1"/>
                </a:solidFill>
                <a:latin typeface="Arial"/>
                <a:ea typeface="Arial"/>
                <a:cs typeface="Arial"/>
                <a:sym typeface="Arial"/>
              </a:rPr>
              <a:t>horiz</a:t>
            </a:r>
            <a:r>
              <a:rPr b="0" i="0" lang="en-US" sz="1800" u="none">
                <a:solidFill>
                  <a:schemeClr val="dk1"/>
                </a:solidFill>
                <a:latin typeface="Arial"/>
                <a:ea typeface="Arial"/>
                <a:cs typeface="Arial"/>
                <a:sym typeface="Arial"/>
              </a:rPr>
              <a:t> – T</a:t>
            </a:r>
            <a:r>
              <a:rPr b="0" baseline="-25000" i="0" lang="en-US" sz="1800" u="none">
                <a:solidFill>
                  <a:schemeClr val="dk1"/>
                </a:solidFill>
                <a:latin typeface="Arial"/>
                <a:ea typeface="Arial"/>
                <a:cs typeface="Arial"/>
                <a:sym typeface="Arial"/>
              </a:rPr>
              <a:t>vert</a:t>
            </a:r>
            <a:r>
              <a:rPr b="0" i="0" lang="en-US" sz="1800" u="none">
                <a:solidFill>
                  <a:schemeClr val="dk1"/>
                </a:solidFill>
                <a:latin typeface="Arial"/>
                <a:ea typeface="Arial"/>
                <a:cs typeface="Arial"/>
                <a:sym typeface="Arial"/>
              </a:rPr>
              <a:t>)/640x480 sec</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single bitplane.jpg" id="1207" name="Google Shape;1207;p104"/>
          <p:cNvPicPr preferRelativeResize="0"/>
          <p:nvPr/>
        </p:nvPicPr>
        <p:blipFill rotWithShape="1">
          <a:blip r:embed="rId3">
            <a:alphaModFix/>
          </a:blip>
          <a:srcRect b="0" l="0" r="0" t="0"/>
          <a:stretch/>
        </p:blipFill>
        <p:spPr>
          <a:xfrm>
            <a:off x="1714500" y="1846262"/>
            <a:ext cx="4953000" cy="1981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13" name="Google Shape;1213;p10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14" name="Google Shape;1214;p105"/>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15" name="Google Shape;1215;p105"/>
          <p:cNvSpPr txBox="1"/>
          <p:nvPr/>
        </p:nvSpPr>
        <p:spPr>
          <a:xfrm>
            <a:off x="304800" y="762000"/>
            <a:ext cx="8382000" cy="3140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What is the fraction of total refresh time spent in retrace of electron beam for a non interlaced raster system with a resolution of m x n and refresh rate of r Hz , the horizontal retrace time is </a:t>
            </a:r>
            <a:r>
              <a:rPr b="1" i="0" lang="en-US" sz="1800" u="none">
                <a:solidFill>
                  <a:schemeClr val="dk1"/>
                </a:solidFill>
                <a:latin typeface="Arial"/>
                <a:ea typeface="Arial"/>
                <a:cs typeface="Arial"/>
                <a:sym typeface="Arial"/>
              </a:rPr>
              <a:t>t</a:t>
            </a:r>
            <a:r>
              <a:rPr b="1" baseline="-25000" i="0" lang="en-US" sz="1800" u="none">
                <a:solidFill>
                  <a:schemeClr val="dk1"/>
                </a:solidFill>
                <a:latin typeface="Arial"/>
                <a:ea typeface="Arial"/>
                <a:cs typeface="Arial"/>
                <a:sym typeface="Arial"/>
              </a:rPr>
              <a:t>h</a:t>
            </a:r>
            <a:r>
              <a:rPr b="0" i="0" lang="en-US" sz="1800" u="none">
                <a:solidFill>
                  <a:schemeClr val="dk1"/>
                </a:solidFill>
                <a:latin typeface="Arial"/>
                <a:ea typeface="Arial"/>
                <a:cs typeface="Arial"/>
                <a:sym typeface="Arial"/>
              </a:rPr>
              <a:t> microsecond and vertical retrace time of </a:t>
            </a:r>
            <a:r>
              <a:rPr b="1" i="0" lang="en-US" sz="1800" u="none">
                <a:solidFill>
                  <a:schemeClr val="dk1"/>
                </a:solidFill>
                <a:latin typeface="Arial"/>
                <a:ea typeface="Arial"/>
                <a:cs typeface="Arial"/>
                <a:sym typeface="Arial"/>
              </a:rPr>
              <a:t>t</a:t>
            </a:r>
            <a:r>
              <a:rPr b="1" baseline="-25000" i="0" lang="en-US" sz="1800" u="none">
                <a:solidFill>
                  <a:schemeClr val="dk1"/>
                </a:solidFill>
                <a:latin typeface="Arial"/>
                <a:ea typeface="Arial"/>
                <a:cs typeface="Arial"/>
                <a:sym typeface="Arial"/>
              </a:rPr>
              <a:t>v</a:t>
            </a:r>
            <a:r>
              <a:rPr b="0" i="0" lang="en-US" sz="1800" u="none">
                <a:solidFill>
                  <a:schemeClr val="dk1"/>
                </a:solidFill>
                <a:latin typeface="Arial"/>
                <a:ea typeface="Arial"/>
                <a:cs typeface="Arial"/>
                <a:sym typeface="Arial"/>
              </a:rPr>
              <a:t> microsecond?</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Here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fraction of total refresh time    =      </a:t>
            </a:r>
            <a:r>
              <a:rPr b="1" i="0" lang="en-US" sz="1800" u="none">
                <a:solidFill>
                  <a:schemeClr val="dk1"/>
                </a:solidFill>
                <a:latin typeface="Arial"/>
                <a:ea typeface="Arial"/>
                <a:cs typeface="Arial"/>
                <a:sym typeface="Arial"/>
              </a:rPr>
              <a:t>n x t</a:t>
            </a:r>
            <a:r>
              <a:rPr b="1" baseline="-25000" i="0" lang="en-US" sz="1800" u="none">
                <a:solidFill>
                  <a:schemeClr val="dk1"/>
                </a:solidFill>
                <a:latin typeface="Arial"/>
                <a:ea typeface="Arial"/>
                <a:cs typeface="Arial"/>
                <a:sym typeface="Arial"/>
              </a:rPr>
              <a:t>h</a:t>
            </a:r>
            <a:r>
              <a:rPr b="1" i="0" lang="en-US" sz="1800" u="none">
                <a:solidFill>
                  <a:schemeClr val="dk1"/>
                </a:solidFill>
                <a:latin typeface="Arial"/>
                <a:ea typeface="Arial"/>
                <a:cs typeface="Arial"/>
                <a:sym typeface="Arial"/>
              </a:rPr>
              <a:t> + t</a:t>
            </a:r>
            <a:r>
              <a:rPr b="1" baseline="-25000" i="0" lang="en-US" sz="1800" u="none">
                <a:solidFill>
                  <a:schemeClr val="dk1"/>
                </a:solidFill>
                <a:latin typeface="Arial"/>
                <a:ea typeface="Arial"/>
                <a:cs typeface="Arial"/>
                <a:sym typeface="Arial"/>
              </a:rPr>
              <a:t>v</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spent in retrace of electron beam                 </a:t>
            </a:r>
            <a:r>
              <a:rPr b="1" i="0" lang="en-US" sz="1800" u="none">
                <a:solidFill>
                  <a:schemeClr val="dk1"/>
                </a:solidFill>
                <a:latin typeface="Arial"/>
                <a:ea typeface="Arial"/>
                <a:cs typeface="Arial"/>
                <a:sym typeface="Arial"/>
              </a:rPr>
              <a:t>1/r</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where t</a:t>
            </a:r>
            <a:r>
              <a:rPr b="0" baseline="-25000" i="0" lang="en-US" sz="1800" u="none">
                <a:solidFill>
                  <a:schemeClr val="dk1"/>
                </a:solidFill>
                <a:latin typeface="Arial"/>
                <a:ea typeface="Arial"/>
                <a:cs typeface="Arial"/>
                <a:sym typeface="Arial"/>
              </a:rPr>
              <a:t>h</a:t>
            </a:r>
            <a:r>
              <a:rPr b="0" i="0" lang="en-US" sz="1800" u="none">
                <a:solidFill>
                  <a:schemeClr val="dk1"/>
                </a:solidFill>
                <a:latin typeface="Arial"/>
                <a:ea typeface="Arial"/>
                <a:cs typeface="Arial"/>
                <a:sym typeface="Arial"/>
              </a:rPr>
              <a:t> is horizontal retrace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t</a:t>
            </a:r>
            <a:r>
              <a:rPr b="0" baseline="-25000" i="0" lang="en-US" sz="1800" u="none">
                <a:solidFill>
                  <a:schemeClr val="dk1"/>
                </a:solidFill>
                <a:latin typeface="Arial"/>
                <a:ea typeface="Arial"/>
                <a:cs typeface="Arial"/>
                <a:sym typeface="Arial"/>
              </a:rPr>
              <a:t>v</a:t>
            </a:r>
            <a:r>
              <a:rPr b="0" i="0" lang="en-US" sz="1800" u="none">
                <a:solidFill>
                  <a:schemeClr val="dk1"/>
                </a:solidFill>
                <a:latin typeface="Arial"/>
                <a:ea typeface="Arial"/>
                <a:cs typeface="Arial"/>
                <a:sym typeface="Arial"/>
              </a:rPr>
              <a:t> is vertical retrace and r is the refresh rate</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n x m  =  ‘m’  scan lines  and   ‘n’ pixels  in each scan line   </a:t>
            </a:r>
            <a:endParaRPr/>
          </a:p>
        </p:txBody>
      </p:sp>
      <p:cxnSp>
        <p:nvCxnSpPr>
          <p:cNvPr id="1216" name="Google Shape;1216;p105"/>
          <p:cNvCxnSpPr/>
          <p:nvPr/>
        </p:nvCxnSpPr>
        <p:spPr>
          <a:xfrm>
            <a:off x="4343400" y="2489200"/>
            <a:ext cx="1143000" cy="0"/>
          </a:xfrm>
          <a:prstGeom prst="straightConnector1">
            <a:avLst/>
          </a:prstGeom>
          <a:noFill/>
          <a:ln cap="flat" cmpd="sng" w="9525">
            <a:solidFill>
              <a:srgbClr val="4A7EBB"/>
            </a:solidFill>
            <a:prstDash val="solid"/>
            <a:miter lim="800000"/>
            <a:headEnd len="med" w="med" type="none"/>
            <a:tailEnd len="med" w="med" type="none"/>
          </a:ln>
        </p:spPr>
      </p:cxnSp>
      <p:pic>
        <p:nvPicPr>
          <p:cNvPr descr="single bitplane.jpg" id="1217" name="Google Shape;1217;p105"/>
          <p:cNvPicPr preferRelativeResize="0"/>
          <p:nvPr/>
        </p:nvPicPr>
        <p:blipFill rotWithShape="1">
          <a:blip r:embed="rId3">
            <a:alphaModFix/>
          </a:blip>
          <a:srcRect b="0" l="0" r="0" t="0"/>
          <a:stretch/>
        </p:blipFill>
        <p:spPr>
          <a:xfrm>
            <a:off x="1714500" y="4038600"/>
            <a:ext cx="4953000" cy="1981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23" name="Google Shape;1223;p10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24" name="Google Shape;1224;p106"/>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25" name="Google Shape;1225;p106"/>
          <p:cNvSpPr txBox="1"/>
          <p:nvPr/>
        </p:nvSpPr>
        <p:spPr>
          <a:xfrm>
            <a:off x="304800" y="762000"/>
            <a:ext cx="8382000" cy="2586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Consider a raster system with resolution of 640 by 480. How many pixels could be accessed per second in this system by a display controller that refreshes the screen at a rate of 60 frames per second? What is the access time per pixel in this system?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access time per pixel is 1 / (640x480x60)sec </a:t>
            </a:r>
            <a:endParaRPr/>
          </a:p>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access time per pixel is 1 / (1280x1024x60)sec</a:t>
            </a:r>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p:txBody>
      </p:sp>
      <p:pic>
        <p:nvPicPr>
          <p:cNvPr descr="single bitplane.jpg" id="1226" name="Google Shape;1226;p106"/>
          <p:cNvPicPr preferRelativeResize="0"/>
          <p:nvPr/>
        </p:nvPicPr>
        <p:blipFill rotWithShape="1">
          <a:blip r:embed="rId3">
            <a:alphaModFix/>
          </a:blip>
          <a:srcRect b="0" l="0" r="0" t="0"/>
          <a:stretch/>
        </p:blipFill>
        <p:spPr>
          <a:xfrm>
            <a:off x="1701800" y="3811587"/>
            <a:ext cx="4953000" cy="1981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32" name="Google Shape;1232;p10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33" name="Google Shape;1233;p107"/>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34" name="Google Shape;1234;p107"/>
          <p:cNvSpPr txBox="1"/>
          <p:nvPr/>
        </p:nvSpPr>
        <p:spPr>
          <a:xfrm>
            <a:off x="304800" y="762000"/>
            <a:ext cx="8382000" cy="42465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Raster system can produce a total number of 1024 different levels of intensities from a single pixel of a black  and white monitor. If the total resolution of the screen is 640 x  480  what will be the required size of frame buffer for the display purpose?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single bitplane.jpg" id="1235" name="Google Shape;1235;p107"/>
          <p:cNvPicPr preferRelativeResize="0"/>
          <p:nvPr/>
        </p:nvPicPr>
        <p:blipFill rotWithShape="1">
          <a:blip r:embed="rId3">
            <a:alphaModFix/>
          </a:blip>
          <a:srcRect b="0" l="0" r="0" t="0"/>
          <a:stretch/>
        </p:blipFill>
        <p:spPr>
          <a:xfrm>
            <a:off x="1714500" y="1981200"/>
            <a:ext cx="4953000" cy="198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0" st="0"/>
                                            </p:txEl>
                                          </p:spTgt>
                                        </p:tgtEl>
                                        <p:attrNameLst>
                                          <p:attrName>style.visibility</p:attrName>
                                        </p:attrNameLst>
                                      </p:cBhvr>
                                      <p:to>
                                        <p:strVal val="visible"/>
                                      </p:to>
                                    </p:set>
                                    <p:anim calcmode="lin" valueType="num">
                                      <p:cBhvr additive="base">
                                        <p:cTn dur="500"/>
                                        <p:tgtEl>
                                          <p:spTgt spid="12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1" st="1"/>
                                            </p:txEl>
                                          </p:spTgt>
                                        </p:tgtEl>
                                        <p:attrNameLst>
                                          <p:attrName>style.visibility</p:attrName>
                                        </p:attrNameLst>
                                      </p:cBhvr>
                                      <p:to>
                                        <p:strVal val="visible"/>
                                      </p:to>
                                    </p:set>
                                    <p:anim calcmode="lin" valueType="num">
                                      <p:cBhvr additive="base">
                                        <p:cTn dur="500"/>
                                        <p:tgtEl>
                                          <p:spTgt spid="12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2" st="2"/>
                                            </p:txEl>
                                          </p:spTgt>
                                        </p:tgtEl>
                                        <p:attrNameLst>
                                          <p:attrName>style.visibility</p:attrName>
                                        </p:attrNameLst>
                                      </p:cBhvr>
                                      <p:to>
                                        <p:strVal val="visible"/>
                                      </p:to>
                                    </p:set>
                                    <p:anim calcmode="lin" valueType="num">
                                      <p:cBhvr additive="base">
                                        <p:cTn dur="500"/>
                                        <p:tgtEl>
                                          <p:spTgt spid="12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3" st="3"/>
                                            </p:txEl>
                                          </p:spTgt>
                                        </p:tgtEl>
                                        <p:attrNameLst>
                                          <p:attrName>style.visibility</p:attrName>
                                        </p:attrNameLst>
                                      </p:cBhvr>
                                      <p:to>
                                        <p:strVal val="visible"/>
                                      </p:to>
                                    </p:set>
                                    <p:anim calcmode="lin" valueType="num">
                                      <p:cBhvr additive="base">
                                        <p:cTn dur="500"/>
                                        <p:tgtEl>
                                          <p:spTgt spid="123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4" st="4"/>
                                            </p:txEl>
                                          </p:spTgt>
                                        </p:tgtEl>
                                        <p:attrNameLst>
                                          <p:attrName>style.visibility</p:attrName>
                                        </p:attrNameLst>
                                      </p:cBhvr>
                                      <p:to>
                                        <p:strVal val="visible"/>
                                      </p:to>
                                    </p:set>
                                    <p:anim calcmode="lin" valueType="num">
                                      <p:cBhvr additive="base">
                                        <p:cTn dur="500"/>
                                        <p:tgtEl>
                                          <p:spTgt spid="123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5" st="5"/>
                                            </p:txEl>
                                          </p:spTgt>
                                        </p:tgtEl>
                                        <p:attrNameLst>
                                          <p:attrName>style.visibility</p:attrName>
                                        </p:attrNameLst>
                                      </p:cBhvr>
                                      <p:to>
                                        <p:strVal val="visible"/>
                                      </p:to>
                                    </p:set>
                                    <p:anim calcmode="lin" valueType="num">
                                      <p:cBhvr additive="base">
                                        <p:cTn dur="500"/>
                                        <p:tgtEl>
                                          <p:spTgt spid="123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6" st="6"/>
                                            </p:txEl>
                                          </p:spTgt>
                                        </p:tgtEl>
                                        <p:attrNameLst>
                                          <p:attrName>style.visibility</p:attrName>
                                        </p:attrNameLst>
                                      </p:cBhvr>
                                      <p:to>
                                        <p:strVal val="visible"/>
                                      </p:to>
                                    </p:set>
                                    <p:anim calcmode="lin" valueType="num">
                                      <p:cBhvr additive="base">
                                        <p:cTn dur="500"/>
                                        <p:tgtEl>
                                          <p:spTgt spid="123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7" st="7"/>
                                            </p:txEl>
                                          </p:spTgt>
                                        </p:tgtEl>
                                        <p:attrNameLst>
                                          <p:attrName>style.visibility</p:attrName>
                                        </p:attrNameLst>
                                      </p:cBhvr>
                                      <p:to>
                                        <p:strVal val="visible"/>
                                      </p:to>
                                    </p:set>
                                    <p:anim calcmode="lin" valueType="num">
                                      <p:cBhvr additive="base">
                                        <p:cTn dur="500"/>
                                        <p:tgtEl>
                                          <p:spTgt spid="123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8" st="8"/>
                                            </p:txEl>
                                          </p:spTgt>
                                        </p:tgtEl>
                                        <p:attrNameLst>
                                          <p:attrName>style.visibility</p:attrName>
                                        </p:attrNameLst>
                                      </p:cBhvr>
                                      <p:to>
                                        <p:strVal val="visible"/>
                                      </p:to>
                                    </p:set>
                                    <p:anim calcmode="lin" valueType="num">
                                      <p:cBhvr additive="base">
                                        <p:cTn dur="500"/>
                                        <p:tgtEl>
                                          <p:spTgt spid="123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9" st="9"/>
                                            </p:txEl>
                                          </p:spTgt>
                                        </p:tgtEl>
                                        <p:attrNameLst>
                                          <p:attrName>style.visibility</p:attrName>
                                        </p:attrNameLst>
                                      </p:cBhvr>
                                      <p:to>
                                        <p:strVal val="visible"/>
                                      </p:to>
                                    </p:set>
                                    <p:anim calcmode="lin" valueType="num">
                                      <p:cBhvr additive="base">
                                        <p:cTn dur="500"/>
                                        <p:tgtEl>
                                          <p:spTgt spid="123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4">
                                            <p:txEl>
                                              <p:pRg end="10" st="10"/>
                                            </p:txEl>
                                          </p:spTgt>
                                        </p:tgtEl>
                                        <p:attrNameLst>
                                          <p:attrName>style.visibility</p:attrName>
                                        </p:attrNameLst>
                                      </p:cBhvr>
                                      <p:to>
                                        <p:strVal val="visible"/>
                                      </p:to>
                                    </p:set>
                                    <p:anim calcmode="lin" valueType="num">
                                      <p:cBhvr additive="base">
                                        <p:cTn dur="500"/>
                                        <p:tgtEl>
                                          <p:spTgt spid="123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0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41" name="Google Shape;1241;p10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42" name="Google Shape;1242;p108"/>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43" name="Google Shape;1243;p108"/>
          <p:cNvSpPr txBox="1"/>
          <p:nvPr/>
        </p:nvSpPr>
        <p:spPr>
          <a:xfrm>
            <a:off x="304800" y="762000"/>
            <a:ext cx="83820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single bitplane.jpg" id="1244" name="Google Shape;1244;p108"/>
          <p:cNvPicPr preferRelativeResize="0"/>
          <p:nvPr/>
        </p:nvPicPr>
        <p:blipFill rotWithShape="1">
          <a:blip r:embed="rId3">
            <a:alphaModFix/>
          </a:blip>
          <a:srcRect b="0" l="0" r="0" t="0"/>
          <a:stretch/>
        </p:blipFill>
        <p:spPr>
          <a:xfrm>
            <a:off x="1714500" y="3200400"/>
            <a:ext cx="4953000" cy="1981200"/>
          </a:xfrm>
          <a:prstGeom prst="rect">
            <a:avLst/>
          </a:prstGeom>
          <a:noFill/>
          <a:ln>
            <a:noFill/>
          </a:ln>
        </p:spPr>
      </p:pic>
      <p:sp>
        <p:nvSpPr>
          <p:cNvPr id="1245" name="Google Shape;1245;p108"/>
          <p:cNvSpPr txBox="1"/>
          <p:nvPr/>
        </p:nvSpPr>
        <p:spPr>
          <a:xfrm>
            <a:off x="304800" y="762000"/>
            <a:ext cx="8458200" cy="1477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How much time is spent scanning across each row of pixels during screen refresh on a raster system with a resolution of 1280 x 1024 and refresh rate of 60 frames per second.</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Here time required to refresh the screen  (t) =  1/60 seconds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3">
                                            <p:txEl>
                                              <p:pRg end="0" st="0"/>
                                            </p:txEl>
                                          </p:spTgt>
                                        </p:tgtEl>
                                        <p:attrNameLst>
                                          <p:attrName>style.visibility</p:attrName>
                                        </p:attrNameLst>
                                      </p:cBhvr>
                                      <p:to>
                                        <p:strVal val="visible"/>
                                      </p:to>
                                    </p:set>
                                    <p:anim calcmode="lin" valueType="num">
                                      <p:cBhvr additive="base">
                                        <p:cTn dur="500"/>
                                        <p:tgtEl>
                                          <p:spTgt spid="12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51" name="Google Shape;1251;p10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52" name="Google Shape;1252;p109"/>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253" name="Google Shape;1253;p109"/>
          <p:cNvSpPr txBox="1"/>
          <p:nvPr/>
        </p:nvSpPr>
        <p:spPr>
          <a:xfrm>
            <a:off x="304800" y="762000"/>
            <a:ext cx="8382000" cy="5908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Raster system can produce a total number of 1024 different levels of intensities from a single pixel composed of red, green and blue phosphor dots. If the total resolution of the screen is 640 x  480  what will be the required size of frame buffer for the display purpose?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Your mobile  phone has a total resolution of  1080x2340 with 409 PPI. What is the display size of your mobile?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Height = 2340/409 in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Width = 1080/409  in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if color depth 24 bit then what is the size of RAM 			required to display purpose (MB)?</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7.3MB</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single bitplane.jpg" id="1254" name="Google Shape;1254;p109"/>
          <p:cNvPicPr preferRelativeResize="0"/>
          <p:nvPr/>
        </p:nvPicPr>
        <p:blipFill rotWithShape="1">
          <a:blip r:embed="rId3">
            <a:alphaModFix/>
          </a:blip>
          <a:srcRect b="0" l="0" r="0" t="0"/>
          <a:stretch/>
        </p:blipFill>
        <p:spPr>
          <a:xfrm>
            <a:off x="1714500" y="1981200"/>
            <a:ext cx="4953000" cy="1981200"/>
          </a:xfrm>
          <a:prstGeom prst="rect">
            <a:avLst/>
          </a:prstGeom>
          <a:noFill/>
          <a:ln>
            <a:noFill/>
          </a:ln>
        </p:spPr>
      </p:pic>
      <p:sp>
        <p:nvSpPr>
          <p:cNvPr id="1255" name="Google Shape;1255;p109"/>
          <p:cNvSpPr/>
          <p:nvPr/>
        </p:nvSpPr>
        <p:spPr>
          <a:xfrm>
            <a:off x="914400" y="4724400"/>
            <a:ext cx="1524000" cy="1905000"/>
          </a:xfrm>
          <a:prstGeom prst="roundRect">
            <a:avLst>
              <a:gd fmla="val 16667" name="adj"/>
            </a:avLst>
          </a:prstGeom>
          <a:solidFill>
            <a:schemeClr val="l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56" name="Google Shape;1256;p109"/>
          <p:cNvSpPr txBox="1"/>
          <p:nvPr/>
        </p:nvSpPr>
        <p:spPr>
          <a:xfrm>
            <a:off x="1365250" y="6259512"/>
            <a:ext cx="6985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1080</a:t>
            </a:r>
            <a:endParaRPr/>
          </a:p>
        </p:txBody>
      </p:sp>
      <p:sp>
        <p:nvSpPr>
          <p:cNvPr id="1257" name="Google Shape;1257;p109"/>
          <p:cNvSpPr txBox="1"/>
          <p:nvPr/>
        </p:nvSpPr>
        <p:spPr>
          <a:xfrm>
            <a:off x="76200" y="5464175"/>
            <a:ext cx="8382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2340</a:t>
            </a:r>
            <a:endParaRPr/>
          </a:p>
        </p:txBody>
      </p:sp>
      <p:cxnSp>
        <p:nvCxnSpPr>
          <p:cNvPr id="1258" name="Google Shape;1258;p109"/>
          <p:cNvCxnSpPr/>
          <p:nvPr/>
        </p:nvCxnSpPr>
        <p:spPr>
          <a:xfrm flipH="1" rot="10800000">
            <a:off x="952500" y="4826000"/>
            <a:ext cx="1447800" cy="1644650"/>
          </a:xfrm>
          <a:prstGeom prst="straightConnector1">
            <a:avLst/>
          </a:prstGeom>
          <a:noFill/>
          <a:ln cap="flat" cmpd="sng" w="9525">
            <a:solidFill>
              <a:srgbClr val="4A7EBB"/>
            </a:solidFill>
            <a:prstDash val="solid"/>
            <a:miter lim="800000"/>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0" st="0"/>
                                            </p:txEl>
                                          </p:spTgt>
                                        </p:tgtEl>
                                        <p:attrNameLst>
                                          <p:attrName>style.visibility</p:attrName>
                                        </p:attrNameLst>
                                      </p:cBhvr>
                                      <p:to>
                                        <p:strVal val="visible"/>
                                      </p:to>
                                    </p:set>
                                    <p:anim calcmode="lin" valueType="num">
                                      <p:cBhvr additive="base">
                                        <p:cTn dur="500"/>
                                        <p:tgtEl>
                                          <p:spTgt spid="125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 st="1"/>
                                            </p:txEl>
                                          </p:spTgt>
                                        </p:tgtEl>
                                        <p:attrNameLst>
                                          <p:attrName>style.visibility</p:attrName>
                                        </p:attrNameLst>
                                      </p:cBhvr>
                                      <p:to>
                                        <p:strVal val="visible"/>
                                      </p:to>
                                    </p:set>
                                    <p:anim calcmode="lin" valueType="num">
                                      <p:cBhvr additive="base">
                                        <p:cTn dur="500"/>
                                        <p:tgtEl>
                                          <p:spTgt spid="125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2" st="2"/>
                                            </p:txEl>
                                          </p:spTgt>
                                        </p:tgtEl>
                                        <p:attrNameLst>
                                          <p:attrName>style.visibility</p:attrName>
                                        </p:attrNameLst>
                                      </p:cBhvr>
                                      <p:to>
                                        <p:strVal val="visible"/>
                                      </p:to>
                                    </p:set>
                                    <p:anim calcmode="lin" valueType="num">
                                      <p:cBhvr additive="base">
                                        <p:cTn dur="500"/>
                                        <p:tgtEl>
                                          <p:spTgt spid="125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3" st="3"/>
                                            </p:txEl>
                                          </p:spTgt>
                                        </p:tgtEl>
                                        <p:attrNameLst>
                                          <p:attrName>style.visibility</p:attrName>
                                        </p:attrNameLst>
                                      </p:cBhvr>
                                      <p:to>
                                        <p:strVal val="visible"/>
                                      </p:to>
                                    </p:set>
                                    <p:anim calcmode="lin" valueType="num">
                                      <p:cBhvr additive="base">
                                        <p:cTn dur="500"/>
                                        <p:tgtEl>
                                          <p:spTgt spid="125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4" st="4"/>
                                            </p:txEl>
                                          </p:spTgt>
                                        </p:tgtEl>
                                        <p:attrNameLst>
                                          <p:attrName>style.visibility</p:attrName>
                                        </p:attrNameLst>
                                      </p:cBhvr>
                                      <p:to>
                                        <p:strVal val="visible"/>
                                      </p:to>
                                    </p:set>
                                    <p:anim calcmode="lin" valueType="num">
                                      <p:cBhvr additive="base">
                                        <p:cTn dur="500"/>
                                        <p:tgtEl>
                                          <p:spTgt spid="125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5" st="5"/>
                                            </p:txEl>
                                          </p:spTgt>
                                        </p:tgtEl>
                                        <p:attrNameLst>
                                          <p:attrName>style.visibility</p:attrName>
                                        </p:attrNameLst>
                                      </p:cBhvr>
                                      <p:to>
                                        <p:strVal val="visible"/>
                                      </p:to>
                                    </p:set>
                                    <p:anim calcmode="lin" valueType="num">
                                      <p:cBhvr additive="base">
                                        <p:cTn dur="500"/>
                                        <p:tgtEl>
                                          <p:spTgt spid="125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6" st="6"/>
                                            </p:txEl>
                                          </p:spTgt>
                                        </p:tgtEl>
                                        <p:attrNameLst>
                                          <p:attrName>style.visibility</p:attrName>
                                        </p:attrNameLst>
                                      </p:cBhvr>
                                      <p:to>
                                        <p:strVal val="visible"/>
                                      </p:to>
                                    </p:set>
                                    <p:anim calcmode="lin" valueType="num">
                                      <p:cBhvr additive="base">
                                        <p:cTn dur="500"/>
                                        <p:tgtEl>
                                          <p:spTgt spid="125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7" st="7"/>
                                            </p:txEl>
                                          </p:spTgt>
                                        </p:tgtEl>
                                        <p:attrNameLst>
                                          <p:attrName>style.visibility</p:attrName>
                                        </p:attrNameLst>
                                      </p:cBhvr>
                                      <p:to>
                                        <p:strVal val="visible"/>
                                      </p:to>
                                    </p:set>
                                    <p:anim calcmode="lin" valueType="num">
                                      <p:cBhvr additive="base">
                                        <p:cTn dur="500"/>
                                        <p:tgtEl>
                                          <p:spTgt spid="125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8" st="8"/>
                                            </p:txEl>
                                          </p:spTgt>
                                        </p:tgtEl>
                                        <p:attrNameLst>
                                          <p:attrName>style.visibility</p:attrName>
                                        </p:attrNameLst>
                                      </p:cBhvr>
                                      <p:to>
                                        <p:strVal val="visible"/>
                                      </p:to>
                                    </p:set>
                                    <p:anim calcmode="lin" valueType="num">
                                      <p:cBhvr additive="base">
                                        <p:cTn dur="500"/>
                                        <p:tgtEl>
                                          <p:spTgt spid="125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9" st="9"/>
                                            </p:txEl>
                                          </p:spTgt>
                                        </p:tgtEl>
                                        <p:attrNameLst>
                                          <p:attrName>style.visibility</p:attrName>
                                        </p:attrNameLst>
                                      </p:cBhvr>
                                      <p:to>
                                        <p:strVal val="visible"/>
                                      </p:to>
                                    </p:set>
                                    <p:anim calcmode="lin" valueType="num">
                                      <p:cBhvr additive="base">
                                        <p:cTn dur="500"/>
                                        <p:tgtEl>
                                          <p:spTgt spid="125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0" st="10"/>
                                            </p:txEl>
                                          </p:spTgt>
                                        </p:tgtEl>
                                        <p:attrNameLst>
                                          <p:attrName>style.visibility</p:attrName>
                                        </p:attrNameLst>
                                      </p:cBhvr>
                                      <p:to>
                                        <p:strVal val="visible"/>
                                      </p:to>
                                    </p:set>
                                    <p:anim calcmode="lin" valueType="num">
                                      <p:cBhvr additive="base">
                                        <p:cTn dur="500"/>
                                        <p:tgtEl>
                                          <p:spTgt spid="1253">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1" st="11"/>
                                            </p:txEl>
                                          </p:spTgt>
                                        </p:tgtEl>
                                        <p:attrNameLst>
                                          <p:attrName>style.visibility</p:attrName>
                                        </p:attrNameLst>
                                      </p:cBhvr>
                                      <p:to>
                                        <p:strVal val="visible"/>
                                      </p:to>
                                    </p:set>
                                    <p:anim calcmode="lin" valueType="num">
                                      <p:cBhvr additive="base">
                                        <p:cTn dur="500"/>
                                        <p:tgtEl>
                                          <p:spTgt spid="1253">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2" st="12"/>
                                            </p:txEl>
                                          </p:spTgt>
                                        </p:tgtEl>
                                        <p:attrNameLst>
                                          <p:attrName>style.visibility</p:attrName>
                                        </p:attrNameLst>
                                      </p:cBhvr>
                                      <p:to>
                                        <p:strVal val="visible"/>
                                      </p:to>
                                    </p:set>
                                    <p:anim calcmode="lin" valueType="num">
                                      <p:cBhvr additive="base">
                                        <p:cTn dur="500"/>
                                        <p:tgtEl>
                                          <p:spTgt spid="1253">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3" st="13"/>
                                            </p:txEl>
                                          </p:spTgt>
                                        </p:tgtEl>
                                        <p:attrNameLst>
                                          <p:attrName>style.visibility</p:attrName>
                                        </p:attrNameLst>
                                      </p:cBhvr>
                                      <p:to>
                                        <p:strVal val="visible"/>
                                      </p:to>
                                    </p:set>
                                    <p:anim calcmode="lin" valueType="num">
                                      <p:cBhvr additive="base">
                                        <p:cTn dur="500"/>
                                        <p:tgtEl>
                                          <p:spTgt spid="1253">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3">
                                            <p:txEl>
                                              <p:pRg end="14" st="14"/>
                                            </p:txEl>
                                          </p:spTgt>
                                        </p:tgtEl>
                                        <p:attrNameLst>
                                          <p:attrName>style.visibility</p:attrName>
                                        </p:attrNameLst>
                                      </p:cBhvr>
                                      <p:to>
                                        <p:strVal val="visible"/>
                                      </p:to>
                                    </p:set>
                                    <p:anim calcmode="lin" valueType="num">
                                      <p:cBhvr additive="base">
                                        <p:cTn dur="500"/>
                                        <p:tgtEl>
                                          <p:spTgt spid="1253">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0"/>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Aspect Ratio</a:t>
            </a:r>
            <a:endParaRPr/>
          </a:p>
        </p:txBody>
      </p:sp>
      <p:sp>
        <p:nvSpPr>
          <p:cNvPr id="1264" name="Google Shape;1264;p110"/>
          <p:cNvSpPr/>
          <p:nvPr/>
        </p:nvSpPr>
        <p:spPr>
          <a:xfrm>
            <a:off x="533400" y="1143000"/>
            <a:ext cx="7848600" cy="137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The ratio of vertical points to the horizontal points necessary to produce length of lines in both </a:t>
            </a:r>
            <a:r>
              <a:rPr b="0" i="0" lang="en-US" sz="1800" u="none">
                <a:solidFill>
                  <a:schemeClr val="dk1"/>
                </a:solidFill>
                <a:latin typeface="Calibri"/>
                <a:ea typeface="Calibri"/>
                <a:cs typeface="Calibri"/>
                <a:sym typeface="Calibri"/>
              </a:rPr>
              <a:t>directions of the screen is called Aspect Ratio.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Usually the aspect ratio is ¾.</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65" name="Google Shape;1265;p11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66" name="Google Shape;1266;p110"/>
          <p:cNvSpPr txBox="1"/>
          <p:nvPr/>
        </p:nvSpPr>
        <p:spPr>
          <a:xfrm>
            <a:off x="1828800" y="6356350"/>
            <a:ext cx="5562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1267" name="Google Shape;1267;p110"/>
          <p:cNvPicPr preferRelativeResize="0"/>
          <p:nvPr/>
        </p:nvPicPr>
        <p:blipFill rotWithShape="1">
          <a:blip r:embed="rId3">
            <a:alphaModFix/>
          </a:blip>
          <a:srcRect b="0" l="0" r="0" t="0"/>
          <a:stretch/>
        </p:blipFill>
        <p:spPr>
          <a:xfrm>
            <a:off x="457200" y="2895600"/>
            <a:ext cx="2619375" cy="1693862"/>
          </a:xfrm>
          <a:prstGeom prst="rect">
            <a:avLst/>
          </a:prstGeom>
          <a:noFill/>
          <a:ln>
            <a:noFill/>
          </a:ln>
        </p:spPr>
      </p:pic>
      <p:pic>
        <p:nvPicPr>
          <p:cNvPr id="1268" name="Google Shape;1268;p110"/>
          <p:cNvPicPr preferRelativeResize="0"/>
          <p:nvPr/>
        </p:nvPicPr>
        <p:blipFill rotWithShape="1">
          <a:blip r:embed="rId4">
            <a:alphaModFix/>
          </a:blip>
          <a:srcRect b="0" l="0" r="0" t="0"/>
          <a:stretch/>
        </p:blipFill>
        <p:spPr>
          <a:xfrm>
            <a:off x="4495800" y="2895600"/>
            <a:ext cx="3848100" cy="1190625"/>
          </a:xfrm>
          <a:prstGeom prst="rect">
            <a:avLst/>
          </a:prstGeom>
          <a:noFill/>
          <a:ln>
            <a:noFill/>
          </a:ln>
        </p:spPr>
      </p:pic>
      <p:pic>
        <p:nvPicPr>
          <p:cNvPr id="1269" name="Google Shape;1269;p110"/>
          <p:cNvPicPr preferRelativeResize="0"/>
          <p:nvPr/>
        </p:nvPicPr>
        <p:blipFill rotWithShape="1">
          <a:blip r:embed="rId5">
            <a:alphaModFix/>
          </a:blip>
          <a:srcRect b="0" l="0" r="0" t="0"/>
          <a:stretch/>
        </p:blipFill>
        <p:spPr>
          <a:xfrm>
            <a:off x="228600" y="4800600"/>
            <a:ext cx="3381375" cy="1352550"/>
          </a:xfrm>
          <a:prstGeom prst="rect">
            <a:avLst/>
          </a:prstGeom>
          <a:noFill/>
          <a:ln>
            <a:noFill/>
          </a:ln>
        </p:spPr>
      </p:pic>
      <p:pic>
        <p:nvPicPr>
          <p:cNvPr id="1270" name="Google Shape;1270;p110"/>
          <p:cNvPicPr preferRelativeResize="0"/>
          <p:nvPr/>
        </p:nvPicPr>
        <p:blipFill rotWithShape="1">
          <a:blip r:embed="rId6">
            <a:alphaModFix/>
          </a:blip>
          <a:srcRect b="0" l="0" r="0" t="0"/>
          <a:stretch/>
        </p:blipFill>
        <p:spPr>
          <a:xfrm>
            <a:off x="5105400" y="4419600"/>
            <a:ext cx="2373312" cy="167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06" name="Google Shape;206;p1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id="207" name="Google Shape;207;p11"/>
          <p:cNvPicPr preferRelativeResize="0"/>
          <p:nvPr/>
        </p:nvPicPr>
        <p:blipFill rotWithShape="1">
          <a:blip r:embed="rId3">
            <a:alphaModFix/>
          </a:blip>
          <a:srcRect b="0" l="0" r="0" t="0"/>
          <a:stretch/>
        </p:blipFill>
        <p:spPr>
          <a:xfrm>
            <a:off x="0" y="-381000"/>
            <a:ext cx="9144000" cy="71628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11"/>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Aspect Ratio</a:t>
            </a:r>
            <a:endParaRPr/>
          </a:p>
        </p:txBody>
      </p:sp>
      <p:sp>
        <p:nvSpPr>
          <p:cNvPr id="1276" name="Google Shape;1276;p111"/>
          <p:cNvSpPr/>
          <p:nvPr/>
        </p:nvSpPr>
        <p:spPr>
          <a:xfrm>
            <a:off x="533400" y="1905000"/>
            <a:ext cx="7848600" cy="3124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	Aspect Ratio			TVs</a:t>
            </a:r>
            <a:endParaRPr/>
          </a:p>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  4:3		1.33 : 1			Old TV</a:t>
            </a:r>
            <a:endParaRPr/>
          </a:p>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16:9		1.77 : 1			HDTVs</a:t>
            </a:r>
            <a:endParaRPr/>
          </a:p>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21:9		2.35 : 1			Theaters</a:t>
            </a:r>
            <a:endParaRPr/>
          </a:p>
        </p:txBody>
      </p:sp>
      <p:sp>
        <p:nvSpPr>
          <p:cNvPr id="1277" name="Google Shape;1277;p11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78" name="Google Shape;1278;p111"/>
          <p:cNvSpPr txBox="1"/>
          <p:nvPr/>
        </p:nvSpPr>
        <p:spPr>
          <a:xfrm>
            <a:off x="1828800" y="6356350"/>
            <a:ext cx="5562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2"/>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Aspect Ratio</a:t>
            </a:r>
            <a:endParaRPr/>
          </a:p>
        </p:txBody>
      </p:sp>
      <p:sp>
        <p:nvSpPr>
          <p:cNvPr id="1284" name="Google Shape;1284;p11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85" name="Google Shape;1285;p112"/>
          <p:cNvSpPr txBox="1"/>
          <p:nvPr/>
        </p:nvSpPr>
        <p:spPr>
          <a:xfrm>
            <a:off x="1828800" y="6356350"/>
            <a:ext cx="5562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86" name="Google Shape;1286;p112"/>
          <p:cNvSpPr txBox="1"/>
          <p:nvPr/>
        </p:nvSpPr>
        <p:spPr>
          <a:xfrm>
            <a:off x="533400" y="2057400"/>
            <a:ext cx="78486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Suppose we have a video monitor with display area that measures 12 inches across and 9.6 inches high. If resolution is 1280 by 1024 what is the aspect ratio and the diameter of each pixel?</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Aspect ratio  = w/h         i.e.     1280/12  /  1024/9.6    =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Diameter of each pixel =  12/1280  or  9.6/1024  =   0.0094 inches</a:t>
            </a:r>
            <a:endParaRPr/>
          </a:p>
        </p:txBody>
      </p:sp>
      <p:pic>
        <p:nvPicPr>
          <p:cNvPr id="1287" name="Google Shape;1287;p112"/>
          <p:cNvPicPr preferRelativeResize="0"/>
          <p:nvPr/>
        </p:nvPicPr>
        <p:blipFill rotWithShape="1">
          <a:blip r:embed="rId3">
            <a:alphaModFix/>
          </a:blip>
          <a:srcRect b="0" l="0" r="0" t="0"/>
          <a:stretch/>
        </p:blipFill>
        <p:spPr>
          <a:xfrm>
            <a:off x="2362200" y="4724400"/>
            <a:ext cx="3848100" cy="11906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13"/>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none">
                <a:solidFill>
                  <a:schemeClr val="dk1"/>
                </a:solidFill>
                <a:latin typeface="Calibri"/>
                <a:ea typeface="Calibri"/>
                <a:cs typeface="Calibri"/>
                <a:sym typeface="Calibri"/>
              </a:rPr>
              <a:t>Depends largely on its </a:t>
            </a:r>
            <a:r>
              <a:rPr b="1" i="0" lang="en-US" sz="2600" u="none">
                <a:solidFill>
                  <a:schemeClr val="dk1"/>
                </a:solidFill>
                <a:latin typeface="Calibri"/>
                <a:ea typeface="Calibri"/>
                <a:cs typeface="Calibri"/>
                <a:sym typeface="Calibri"/>
              </a:rPr>
              <a:t>resolution, dot pitch</a:t>
            </a:r>
            <a:r>
              <a:rPr b="0" i="0" lang="en-US" sz="2600" u="none">
                <a:solidFill>
                  <a:schemeClr val="dk1"/>
                </a:solidFill>
                <a:latin typeface="Calibri"/>
                <a:ea typeface="Calibri"/>
                <a:cs typeface="Calibri"/>
                <a:sym typeface="Calibri"/>
              </a:rPr>
              <a:t>, and </a:t>
            </a:r>
            <a:r>
              <a:rPr b="1" i="0" lang="en-US" sz="2600" u="none">
                <a:solidFill>
                  <a:schemeClr val="dk1"/>
                </a:solidFill>
                <a:latin typeface="Calibri"/>
                <a:ea typeface="Calibri"/>
                <a:cs typeface="Calibri"/>
                <a:sym typeface="Calibri"/>
              </a:rPr>
              <a:t>refresh rate</a:t>
            </a:r>
            <a:endParaRPr/>
          </a:p>
          <a:p>
            <a:pPr indent="0" lvl="0" marL="0" marR="0" rtl="0" algn="l">
              <a:lnSpc>
                <a:spcPct val="90000"/>
              </a:lnSpc>
              <a:spcBef>
                <a:spcPts val="0"/>
              </a:spcBef>
              <a:spcAft>
                <a:spcPts val="0"/>
              </a:spcAft>
              <a:buClr>
                <a:schemeClr val="dk1"/>
              </a:buClr>
              <a:buSzPts val="2600"/>
              <a:buFont typeface="Arial"/>
              <a:buNone/>
            </a:pPr>
            <a:r>
              <a:t/>
            </a:r>
            <a:endParaRPr b="0" i="0" sz="2600" u="non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600"/>
              <a:buFont typeface="Calibri"/>
              <a:buNone/>
            </a:pPr>
            <a:r>
              <a:rPr b="0" i="0" lang="en-US" sz="2600" u="none">
                <a:solidFill>
                  <a:schemeClr val="dk1"/>
                </a:solidFill>
                <a:latin typeface="Calibri"/>
                <a:ea typeface="Calibri"/>
                <a:cs typeface="Calibri"/>
                <a:sym typeface="Calibri"/>
              </a:rPr>
              <a:t>Resolution describes the </a:t>
            </a:r>
            <a:r>
              <a:rPr b="1" i="0" lang="en-US" sz="2600" u="none">
                <a:solidFill>
                  <a:schemeClr val="dk1"/>
                </a:solidFill>
                <a:latin typeface="Calibri"/>
                <a:ea typeface="Calibri"/>
                <a:cs typeface="Calibri"/>
                <a:sym typeface="Calibri"/>
              </a:rPr>
              <a:t>sharpness</a:t>
            </a:r>
            <a:r>
              <a:rPr b="0" i="0" lang="en-US" sz="2600" u="none">
                <a:solidFill>
                  <a:schemeClr val="dk1"/>
                </a:solidFill>
                <a:latin typeface="Calibri"/>
                <a:ea typeface="Calibri"/>
                <a:cs typeface="Calibri"/>
                <a:sym typeface="Calibri"/>
              </a:rPr>
              <a:t> and </a:t>
            </a:r>
            <a:r>
              <a:rPr b="1" i="0" lang="en-US" sz="2600" u="none">
                <a:solidFill>
                  <a:schemeClr val="dk1"/>
                </a:solidFill>
                <a:latin typeface="Calibri"/>
                <a:ea typeface="Calibri"/>
                <a:cs typeface="Calibri"/>
                <a:sym typeface="Calibri"/>
              </a:rPr>
              <a:t>clearness </a:t>
            </a:r>
            <a:r>
              <a:rPr b="0" i="0" lang="en-US" sz="2600" u="none">
                <a:solidFill>
                  <a:schemeClr val="dk1"/>
                </a:solidFill>
                <a:latin typeface="Calibri"/>
                <a:ea typeface="Calibri"/>
                <a:cs typeface="Calibri"/>
                <a:sym typeface="Calibri"/>
              </a:rPr>
              <a:t>of an image</a:t>
            </a:r>
            <a:endParaRPr/>
          </a:p>
          <a:p>
            <a:pPr indent="0" lvl="0" marL="0" marR="0" rtl="0" algn="l">
              <a:lnSpc>
                <a:spcPct val="90000"/>
              </a:lnSpc>
              <a:spcBef>
                <a:spcPts val="0"/>
              </a:spcBef>
              <a:spcAft>
                <a:spcPts val="0"/>
              </a:spcAft>
              <a:buClr>
                <a:schemeClr val="dk1"/>
              </a:buClr>
              <a:buSzPts val="2600"/>
              <a:buFont typeface="Arial"/>
              <a:buNone/>
            </a:pPr>
            <a:r>
              <a:t/>
            </a:r>
            <a:endParaRPr b="0" i="0" sz="2600" u="non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600"/>
              <a:buFont typeface="Calibri"/>
              <a:buNone/>
            </a:pPr>
            <a:r>
              <a:rPr b="0" i="0" lang="en-US" sz="2600" u="none">
                <a:solidFill>
                  <a:schemeClr val="dk1"/>
                </a:solidFill>
                <a:latin typeface="Calibri"/>
                <a:ea typeface="Calibri"/>
                <a:cs typeface="Calibri"/>
                <a:sym typeface="Calibri"/>
              </a:rPr>
              <a:t>Manufacturers state the resolution of a monitor in pixel</a:t>
            </a:r>
            <a:endParaRPr/>
          </a:p>
          <a:p>
            <a:pPr indent="0" lvl="1" marL="457200" marR="0" rtl="0" algn="l">
              <a:lnSpc>
                <a:spcPct val="90000"/>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Example: 800 X 600 </a:t>
            </a:r>
            <a:endParaRPr/>
          </a:p>
          <a:p>
            <a:pPr indent="0" lvl="0" marL="0" marR="0" rtl="0" algn="l">
              <a:lnSpc>
                <a:spcPct val="9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 pixel (</a:t>
            </a:r>
            <a:r>
              <a:rPr b="0" i="1" lang="en-US" sz="2400" u="none">
                <a:solidFill>
                  <a:schemeClr val="dk1"/>
                </a:solidFill>
                <a:latin typeface="Calibri"/>
                <a:ea typeface="Calibri"/>
                <a:cs typeface="Calibri"/>
                <a:sym typeface="Calibri"/>
              </a:rPr>
              <a:t>pi</a:t>
            </a:r>
            <a:r>
              <a:rPr b="0" i="0" lang="en-US" sz="2400" u="none">
                <a:solidFill>
                  <a:schemeClr val="dk1"/>
                </a:solidFill>
                <a:latin typeface="Calibri"/>
                <a:ea typeface="Calibri"/>
                <a:cs typeface="Calibri"/>
                <a:sym typeface="Calibri"/>
              </a:rPr>
              <a:t>cture </a:t>
            </a:r>
            <a:r>
              <a:rPr b="0" i="1" lang="en-US" sz="2400" u="none">
                <a:solidFill>
                  <a:schemeClr val="dk1"/>
                </a:solidFill>
                <a:latin typeface="Calibri"/>
                <a:ea typeface="Calibri"/>
                <a:cs typeface="Calibri"/>
                <a:sym typeface="Calibri"/>
              </a:rPr>
              <a:t>el</a:t>
            </a:r>
            <a:r>
              <a:rPr b="0" i="0" lang="en-US" sz="2400" u="none">
                <a:solidFill>
                  <a:schemeClr val="dk1"/>
                </a:solidFill>
                <a:latin typeface="Calibri"/>
                <a:ea typeface="Calibri"/>
                <a:cs typeface="Calibri"/>
                <a:sym typeface="Calibri"/>
              </a:rPr>
              <a:t>ement) is a single point in an electronic image</a:t>
            </a:r>
            <a:endParaRPr/>
          </a:p>
          <a:p>
            <a:pPr indent="0" lvl="1" marL="457200" marR="0" rtl="0" algn="l">
              <a:lnSpc>
                <a:spcPct val="9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 pixel is the smallest element in an electronic image</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p:txBody>
      </p:sp>
      <p:sp>
        <p:nvSpPr>
          <p:cNvPr id="1293" name="Google Shape;1293;p11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94" name="Google Shape;1294;p11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295" name="Google Shape;1295;p113"/>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14"/>
          <p:cNvSpPr/>
          <p:nvPr/>
        </p:nvSpPr>
        <p:spPr>
          <a:xfrm>
            <a:off x="609600" y="1066800"/>
            <a:ext cx="7848600" cy="51054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Point plotting is accomplished by converting a single coordinate position by an application program into approximate operation for the output device in use.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CRT electron beam is </a:t>
            </a:r>
            <a:r>
              <a:rPr b="1" i="0" lang="en-US" sz="1800" u="none">
                <a:solidFill>
                  <a:schemeClr val="dk1"/>
                </a:solidFill>
                <a:latin typeface="Calibri"/>
                <a:ea typeface="Calibri"/>
                <a:cs typeface="Calibri"/>
                <a:sym typeface="Calibri"/>
              </a:rPr>
              <a:t>turned on</a:t>
            </a:r>
            <a:r>
              <a:rPr b="0" i="0" lang="en-US" sz="1800" u="none">
                <a:solidFill>
                  <a:schemeClr val="dk1"/>
                </a:solidFill>
                <a:latin typeface="Calibri"/>
                <a:ea typeface="Calibri"/>
                <a:cs typeface="Calibri"/>
                <a:sym typeface="Calibri"/>
              </a:rPr>
              <a:t> to illuminate the screen phosphor at selected location.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1301" name="Google Shape;1301;p11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02" name="Google Shape;1302;p11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03" name="Google Shape;1303;p114"/>
          <p:cNvSpPr txBox="1"/>
          <p:nvPr/>
        </p:nvSpPr>
        <p:spPr>
          <a:xfrm>
            <a:off x="1447800" y="0"/>
            <a:ext cx="275748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Line Drawing</a:t>
            </a:r>
            <a:endParaRPr/>
          </a:p>
          <a:p>
            <a:pPr indent="0" lvl="0" marL="0" marR="0" rtl="0" algn="l">
              <a:lnSpc>
                <a:spcPct val="100000"/>
              </a:lnSpc>
              <a:spcBef>
                <a:spcPts val="0"/>
              </a:spcBef>
              <a:spcAft>
                <a:spcPts val="0"/>
              </a:spcAft>
              <a:buNone/>
            </a:pPr>
            <a:r>
              <a:t/>
            </a:r>
            <a:endParaRPr b="1" i="0" sz="3200" u="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15"/>
          <p:cNvSpPr/>
          <p:nvPr/>
        </p:nvSpPr>
        <p:spPr>
          <a:xfrm>
            <a:off x="609600" y="1066800"/>
            <a:ext cx="7848600" cy="51054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In</a:t>
            </a:r>
            <a:r>
              <a:rPr b="1" i="0" lang="en-US" sz="1800" u="none">
                <a:solidFill>
                  <a:schemeClr val="dk1"/>
                </a:solidFill>
                <a:latin typeface="Calibri"/>
                <a:ea typeface="Calibri"/>
                <a:cs typeface="Calibri"/>
                <a:sym typeface="Calibri"/>
              </a:rPr>
              <a:t> random scan system</a:t>
            </a:r>
            <a:r>
              <a:rPr b="0" i="1" lang="en-US" sz="1800" u="none">
                <a:solidFill>
                  <a:schemeClr val="dk1"/>
                </a:solidFill>
                <a:latin typeface="Calibri"/>
                <a:ea typeface="Calibri"/>
                <a:cs typeface="Calibri"/>
                <a:sym typeface="Calibri"/>
              </a:rPr>
              <a:t>, </a:t>
            </a:r>
            <a:r>
              <a:rPr b="0" i="0" lang="en-US" sz="1800" u="none">
                <a:solidFill>
                  <a:schemeClr val="dk1"/>
                </a:solidFill>
                <a:latin typeface="Calibri"/>
                <a:ea typeface="Calibri"/>
                <a:cs typeface="Calibri"/>
                <a:sym typeface="Calibri"/>
              </a:rPr>
              <a:t> point plotting commands are stored in display list and </a:t>
            </a:r>
            <a:r>
              <a:rPr b="1" i="0" lang="en-US" sz="1800" u="none">
                <a:solidFill>
                  <a:schemeClr val="dk1"/>
                </a:solidFill>
                <a:latin typeface="Calibri"/>
                <a:ea typeface="Calibri"/>
                <a:cs typeface="Calibri"/>
                <a:sym typeface="Calibri"/>
              </a:rPr>
              <a:t>coordinate values in these instructions are converted to deflection voltages</a:t>
            </a:r>
            <a:r>
              <a:rPr b="0" i="0" lang="en-US" sz="1800" u="none">
                <a:solidFill>
                  <a:schemeClr val="dk1"/>
                </a:solidFill>
                <a:latin typeface="Calibri"/>
                <a:ea typeface="Calibri"/>
                <a:cs typeface="Calibri"/>
                <a:sym typeface="Calibri"/>
              </a:rPr>
              <a:t> that position the electron beam at that screen location to be plotted during each refresh cycle.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In case of black and white </a:t>
            </a:r>
            <a:r>
              <a:rPr b="1" i="0" lang="en-US" sz="1800" u="none">
                <a:solidFill>
                  <a:schemeClr val="dk1"/>
                </a:solidFill>
                <a:latin typeface="Calibri"/>
                <a:ea typeface="Calibri"/>
                <a:cs typeface="Calibri"/>
                <a:sym typeface="Calibri"/>
              </a:rPr>
              <a:t>raster scan system </a:t>
            </a:r>
            <a:r>
              <a:rPr b="0" i="0" lang="en-US" sz="1800" u="none">
                <a:solidFill>
                  <a:schemeClr val="dk1"/>
                </a:solidFill>
                <a:latin typeface="Calibri"/>
                <a:ea typeface="Calibri"/>
                <a:cs typeface="Calibri"/>
                <a:sym typeface="Calibri"/>
              </a:rPr>
              <a:t>a point is plotted by </a:t>
            </a:r>
            <a:r>
              <a:rPr b="1" i="0" lang="en-US" sz="1800" u="none">
                <a:solidFill>
                  <a:schemeClr val="dk1"/>
                </a:solidFill>
                <a:latin typeface="Calibri"/>
                <a:ea typeface="Calibri"/>
                <a:cs typeface="Calibri"/>
                <a:sym typeface="Calibri"/>
              </a:rPr>
              <a:t>setting the bit value </a:t>
            </a:r>
            <a:r>
              <a:rPr b="0" i="0" lang="en-US" sz="1800" u="none">
                <a:solidFill>
                  <a:schemeClr val="dk1"/>
                </a:solidFill>
                <a:latin typeface="Calibri"/>
                <a:ea typeface="Calibri"/>
                <a:cs typeface="Calibri"/>
                <a:sym typeface="Calibri"/>
              </a:rPr>
              <a:t>corresponding to specified screen position </a:t>
            </a:r>
            <a:r>
              <a:rPr b="1" i="0" lang="en-US" sz="1800" u="none">
                <a:solidFill>
                  <a:schemeClr val="dk1"/>
                </a:solidFill>
                <a:latin typeface="Calibri"/>
                <a:ea typeface="Calibri"/>
                <a:cs typeface="Calibri"/>
                <a:sym typeface="Calibri"/>
              </a:rPr>
              <a:t>within </a:t>
            </a:r>
            <a:r>
              <a:rPr b="1" i="1" lang="en-US" sz="1800" u="none">
                <a:solidFill>
                  <a:schemeClr val="dk1"/>
                </a:solidFill>
                <a:latin typeface="Calibri"/>
                <a:ea typeface="Calibri"/>
                <a:cs typeface="Calibri"/>
                <a:sym typeface="Calibri"/>
              </a:rPr>
              <a:t>frame buffer</a:t>
            </a:r>
            <a:r>
              <a:rPr b="1" i="0" lang="en-US" sz="1800" u="none">
                <a:solidFill>
                  <a:schemeClr val="dk1"/>
                </a:solidFill>
                <a:latin typeface="Calibri"/>
                <a:ea typeface="Calibri"/>
                <a:cs typeface="Calibri"/>
                <a:sym typeface="Calibri"/>
              </a:rPr>
              <a:t> to 1</a:t>
            </a:r>
            <a:r>
              <a:rPr b="0" i="0" lang="en-US" sz="18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1309" name="Google Shape;1309;p11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10" name="Google Shape;1310;p11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11" name="Google Shape;1311;p115"/>
          <p:cNvSpPr txBox="1"/>
          <p:nvPr/>
        </p:nvSpPr>
        <p:spPr>
          <a:xfrm>
            <a:off x="1447800" y="0"/>
            <a:ext cx="275748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Line Drawing</a:t>
            </a:r>
            <a:endParaRPr/>
          </a:p>
          <a:p>
            <a:pPr indent="0" lvl="0" marL="0" marR="0" rtl="0" algn="l">
              <a:lnSpc>
                <a:spcPct val="100000"/>
              </a:lnSpc>
              <a:spcBef>
                <a:spcPts val="0"/>
              </a:spcBef>
              <a:spcAft>
                <a:spcPts val="0"/>
              </a:spcAft>
              <a:buNone/>
            </a:pPr>
            <a:r>
              <a:t/>
            </a:r>
            <a:endParaRPr b="1" i="0" sz="3200" u="non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6"/>
          <p:cNvSpPr/>
          <p:nvPr/>
        </p:nvSpPr>
        <p:spPr>
          <a:xfrm>
            <a:off x="609600" y="1066800"/>
            <a:ext cx="7848600" cy="3124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For drawing lines, we need to calculate </a:t>
            </a:r>
            <a:r>
              <a:rPr b="1" i="0" lang="en-US" sz="1800" u="none">
                <a:solidFill>
                  <a:schemeClr val="dk1"/>
                </a:solidFill>
                <a:latin typeface="Calibri"/>
                <a:ea typeface="Calibri"/>
                <a:cs typeface="Calibri"/>
                <a:sym typeface="Calibri"/>
              </a:rPr>
              <a:t>intermediate positions </a:t>
            </a:r>
            <a:r>
              <a:rPr b="0" i="0" lang="en-US" sz="1800" u="none">
                <a:solidFill>
                  <a:schemeClr val="dk1"/>
                </a:solidFill>
                <a:latin typeface="Calibri"/>
                <a:ea typeface="Calibri"/>
                <a:cs typeface="Calibri"/>
                <a:sym typeface="Calibri"/>
              </a:rPr>
              <a:t>along the line path between two end points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e.g. 10.45 is rounded off to 10 (this causes </a:t>
            </a:r>
            <a:r>
              <a:rPr b="1" i="0" lang="en-US" sz="1800" u="none">
                <a:solidFill>
                  <a:schemeClr val="dk1"/>
                </a:solidFill>
                <a:latin typeface="Calibri"/>
                <a:ea typeface="Calibri"/>
                <a:cs typeface="Calibri"/>
                <a:sym typeface="Calibri"/>
              </a:rPr>
              <a:t>stair cases </a:t>
            </a:r>
            <a:r>
              <a:rPr b="0" i="0" lang="en-US" sz="1800" u="none">
                <a:solidFill>
                  <a:schemeClr val="dk1"/>
                </a:solidFill>
                <a:latin typeface="Calibri"/>
                <a:ea typeface="Calibri"/>
                <a:cs typeface="Calibri"/>
                <a:sym typeface="Calibri"/>
              </a:rPr>
              <a:t>or </a:t>
            </a:r>
            <a:r>
              <a:rPr b="1" i="0" lang="en-US" sz="1800" u="none">
                <a:solidFill>
                  <a:schemeClr val="dk1"/>
                </a:solidFill>
                <a:latin typeface="Calibri"/>
                <a:ea typeface="Calibri"/>
                <a:cs typeface="Calibri"/>
                <a:sym typeface="Calibri"/>
              </a:rPr>
              <a:t>jaggies</a:t>
            </a:r>
            <a:r>
              <a:rPr b="0" i="0" lang="en-US" sz="1800" u="none">
                <a:solidFill>
                  <a:schemeClr val="dk1"/>
                </a:solidFill>
                <a:latin typeface="Calibri"/>
                <a:ea typeface="Calibri"/>
                <a:cs typeface="Calibri"/>
                <a:sym typeface="Calibri"/>
              </a:rPr>
              <a:t> to be formed)</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To </a:t>
            </a:r>
            <a:r>
              <a:rPr b="0" i="1" lang="en-US" sz="1800" u="none">
                <a:solidFill>
                  <a:schemeClr val="dk1"/>
                </a:solidFill>
                <a:latin typeface="Calibri"/>
                <a:ea typeface="Calibri"/>
                <a:cs typeface="Calibri"/>
                <a:sym typeface="Calibri"/>
              </a:rPr>
              <a:t>load</a:t>
            </a:r>
            <a:r>
              <a:rPr b="0" i="0" lang="en-US" sz="1800" u="none">
                <a:solidFill>
                  <a:schemeClr val="dk1"/>
                </a:solidFill>
                <a:latin typeface="Calibri"/>
                <a:ea typeface="Calibri"/>
                <a:cs typeface="Calibri"/>
                <a:sym typeface="Calibri"/>
              </a:rPr>
              <a:t> intensity value into frame buffer at position x, y we use function </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setpixel (x, y, intensity)</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To </a:t>
            </a:r>
            <a:r>
              <a:rPr b="0" i="1" lang="en-US" sz="1800" u="none">
                <a:solidFill>
                  <a:schemeClr val="dk1"/>
                </a:solidFill>
                <a:latin typeface="Calibri"/>
                <a:ea typeface="Calibri"/>
                <a:cs typeface="Calibri"/>
                <a:sym typeface="Calibri"/>
              </a:rPr>
              <a:t>retrieve</a:t>
            </a:r>
            <a:r>
              <a:rPr b="0" i="0" lang="en-US" sz="1800" u="none">
                <a:solidFill>
                  <a:schemeClr val="dk1"/>
                </a:solidFill>
                <a:latin typeface="Calibri"/>
                <a:ea typeface="Calibri"/>
                <a:cs typeface="Calibri"/>
                <a:sym typeface="Calibri"/>
              </a:rPr>
              <a:t> current frame buffer intensity value for specified location we use </a:t>
            </a:r>
            <a:r>
              <a:rPr b="1" i="0" lang="en-US" sz="1800" u="none">
                <a:solidFill>
                  <a:schemeClr val="dk1"/>
                </a:solidFill>
                <a:latin typeface="Calibri"/>
                <a:ea typeface="Calibri"/>
                <a:cs typeface="Calibri"/>
                <a:sym typeface="Calibri"/>
              </a:rPr>
              <a:t>getpixel(x,y)</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1317" name="Google Shape;1317;p11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18" name="Google Shape;1318;p11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19" name="Google Shape;1319;p116"/>
          <p:cNvSpPr txBox="1"/>
          <p:nvPr/>
        </p:nvSpPr>
        <p:spPr>
          <a:xfrm>
            <a:off x="1447800" y="0"/>
            <a:ext cx="275748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Line Drawing</a:t>
            </a:r>
            <a:endParaRPr/>
          </a:p>
          <a:p>
            <a:pPr indent="0" lvl="0" marL="0" marR="0" rtl="0" algn="l">
              <a:lnSpc>
                <a:spcPct val="100000"/>
              </a:lnSpc>
              <a:spcBef>
                <a:spcPts val="0"/>
              </a:spcBef>
              <a:spcAft>
                <a:spcPts val="0"/>
              </a:spcAft>
              <a:buNone/>
            </a:pPr>
            <a:r>
              <a:t/>
            </a:r>
            <a:endParaRPr b="1" i="0" sz="3200" u="none">
              <a:solidFill>
                <a:schemeClr val="dk1"/>
              </a:solidFill>
              <a:latin typeface="Arial"/>
              <a:ea typeface="Arial"/>
              <a:cs typeface="Arial"/>
              <a:sym typeface="Arial"/>
            </a:endParaRPr>
          </a:p>
        </p:txBody>
      </p:sp>
      <p:sp>
        <p:nvSpPr>
          <p:cNvPr id="1320" name="Google Shape;1320;p116"/>
          <p:cNvSpPr/>
          <p:nvPr/>
        </p:nvSpPr>
        <p:spPr>
          <a:xfrm>
            <a:off x="2438400" y="46482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1" name="Google Shape;1321;p116"/>
          <p:cNvSpPr/>
          <p:nvPr/>
        </p:nvSpPr>
        <p:spPr>
          <a:xfrm>
            <a:off x="2971800" y="4648200"/>
            <a:ext cx="152400" cy="228600"/>
          </a:xfrm>
          <a:prstGeom prst="ellipse">
            <a:avLst/>
          </a:prstGeom>
          <a:solidFill>
            <a:srgbClr val="FFC000"/>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2" name="Google Shape;1322;p116"/>
          <p:cNvSpPr/>
          <p:nvPr/>
        </p:nvSpPr>
        <p:spPr>
          <a:xfrm>
            <a:off x="2438400" y="51054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3" name="Google Shape;1323;p116"/>
          <p:cNvSpPr/>
          <p:nvPr/>
        </p:nvSpPr>
        <p:spPr>
          <a:xfrm>
            <a:off x="2971800" y="51054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4" name="Google Shape;1324;p116"/>
          <p:cNvSpPr/>
          <p:nvPr/>
        </p:nvSpPr>
        <p:spPr>
          <a:xfrm>
            <a:off x="2438400" y="56388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5" name="Google Shape;1325;p116"/>
          <p:cNvSpPr/>
          <p:nvPr/>
        </p:nvSpPr>
        <p:spPr>
          <a:xfrm>
            <a:off x="2971800" y="56388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6" name="Google Shape;1326;p116"/>
          <p:cNvSpPr/>
          <p:nvPr/>
        </p:nvSpPr>
        <p:spPr>
          <a:xfrm>
            <a:off x="2438400" y="60960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7" name="Google Shape;1327;p116"/>
          <p:cNvSpPr/>
          <p:nvPr/>
        </p:nvSpPr>
        <p:spPr>
          <a:xfrm>
            <a:off x="2971800" y="60960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8" name="Google Shape;1328;p116"/>
          <p:cNvSpPr/>
          <p:nvPr/>
        </p:nvSpPr>
        <p:spPr>
          <a:xfrm>
            <a:off x="1371600" y="46482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9" name="Google Shape;1329;p116"/>
          <p:cNvSpPr/>
          <p:nvPr/>
        </p:nvSpPr>
        <p:spPr>
          <a:xfrm>
            <a:off x="1905000" y="46482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0" name="Google Shape;1330;p116"/>
          <p:cNvSpPr/>
          <p:nvPr/>
        </p:nvSpPr>
        <p:spPr>
          <a:xfrm>
            <a:off x="1371600" y="51054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1" name="Google Shape;1331;p116"/>
          <p:cNvSpPr/>
          <p:nvPr/>
        </p:nvSpPr>
        <p:spPr>
          <a:xfrm>
            <a:off x="1905000" y="51054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2" name="Google Shape;1332;p116"/>
          <p:cNvSpPr/>
          <p:nvPr/>
        </p:nvSpPr>
        <p:spPr>
          <a:xfrm>
            <a:off x="1371600" y="5638800"/>
            <a:ext cx="152400" cy="228600"/>
          </a:xfrm>
          <a:prstGeom prst="ellipse">
            <a:avLst/>
          </a:prstGeom>
          <a:solidFill>
            <a:srgbClr val="FFC000"/>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3" name="Google Shape;1333;p116"/>
          <p:cNvSpPr/>
          <p:nvPr/>
        </p:nvSpPr>
        <p:spPr>
          <a:xfrm>
            <a:off x="1905000" y="56388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4" name="Google Shape;1334;p116"/>
          <p:cNvSpPr/>
          <p:nvPr/>
        </p:nvSpPr>
        <p:spPr>
          <a:xfrm>
            <a:off x="1371600" y="60960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5" name="Google Shape;1335;p116"/>
          <p:cNvSpPr/>
          <p:nvPr/>
        </p:nvSpPr>
        <p:spPr>
          <a:xfrm>
            <a:off x="1905000" y="6096000"/>
            <a:ext cx="152400" cy="228600"/>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6" name="Google Shape;1336;p116"/>
          <p:cNvSpPr txBox="1"/>
          <p:nvPr/>
        </p:nvSpPr>
        <p:spPr>
          <a:xfrm>
            <a:off x="1841500" y="5097462"/>
            <a:ext cx="261937"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t>
            </a:r>
            <a:endParaRPr/>
          </a:p>
        </p:txBody>
      </p:sp>
      <p:sp>
        <p:nvSpPr>
          <p:cNvPr id="1337" name="Google Shape;1337;p116"/>
          <p:cNvSpPr txBox="1"/>
          <p:nvPr/>
        </p:nvSpPr>
        <p:spPr>
          <a:xfrm>
            <a:off x="1852612" y="56388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t>
            </a:r>
            <a:endParaRPr/>
          </a:p>
        </p:txBody>
      </p:sp>
      <p:cxnSp>
        <p:nvCxnSpPr>
          <p:cNvPr id="1338" name="Google Shape;1338;p116"/>
          <p:cNvCxnSpPr/>
          <p:nvPr/>
        </p:nvCxnSpPr>
        <p:spPr>
          <a:xfrm flipH="1" rot="10800000">
            <a:off x="1524000" y="4770437"/>
            <a:ext cx="1470025" cy="909637"/>
          </a:xfrm>
          <a:prstGeom prst="straightConnector1">
            <a:avLst/>
          </a:prstGeom>
          <a:noFill/>
          <a:ln cap="flat" cmpd="sng" w="9525">
            <a:solidFill>
              <a:srgbClr val="4A7EBB"/>
            </a:solidFill>
            <a:prstDash val="solid"/>
            <a:miter lim="800000"/>
            <a:headEnd len="med" w="med" type="none"/>
            <a:tailEnd len="med" w="med" type="none"/>
          </a:ln>
        </p:spPr>
      </p:cxnSp>
      <p:sp>
        <p:nvSpPr>
          <p:cNvPr id="1339" name="Google Shape;1339;p116"/>
          <p:cNvSpPr txBox="1"/>
          <p:nvPr/>
        </p:nvSpPr>
        <p:spPr>
          <a:xfrm>
            <a:off x="1331912" y="63119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1340" name="Google Shape;1340;p116"/>
          <p:cNvSpPr txBox="1"/>
          <p:nvPr/>
        </p:nvSpPr>
        <p:spPr>
          <a:xfrm>
            <a:off x="1865312" y="63119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2</a:t>
            </a:r>
            <a:endParaRPr/>
          </a:p>
        </p:txBody>
      </p:sp>
      <p:sp>
        <p:nvSpPr>
          <p:cNvPr id="1341" name="Google Shape;1341;p116"/>
          <p:cNvSpPr txBox="1"/>
          <p:nvPr/>
        </p:nvSpPr>
        <p:spPr>
          <a:xfrm>
            <a:off x="2398712" y="63119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3</a:t>
            </a:r>
            <a:endParaRPr/>
          </a:p>
        </p:txBody>
      </p:sp>
      <p:sp>
        <p:nvSpPr>
          <p:cNvPr id="1342" name="Google Shape;1342;p116"/>
          <p:cNvSpPr txBox="1"/>
          <p:nvPr/>
        </p:nvSpPr>
        <p:spPr>
          <a:xfrm>
            <a:off x="2936875" y="63246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4</a:t>
            </a:r>
            <a:endParaRPr/>
          </a:p>
        </p:txBody>
      </p:sp>
      <p:sp>
        <p:nvSpPr>
          <p:cNvPr id="1343" name="Google Shape;1343;p116"/>
          <p:cNvSpPr txBox="1"/>
          <p:nvPr/>
        </p:nvSpPr>
        <p:spPr>
          <a:xfrm>
            <a:off x="1157287" y="60960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1344" name="Google Shape;1344;p116"/>
          <p:cNvSpPr txBox="1"/>
          <p:nvPr/>
        </p:nvSpPr>
        <p:spPr>
          <a:xfrm>
            <a:off x="1143000" y="56388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2</a:t>
            </a:r>
            <a:endParaRPr/>
          </a:p>
        </p:txBody>
      </p:sp>
      <p:sp>
        <p:nvSpPr>
          <p:cNvPr id="1345" name="Google Shape;1345;p116"/>
          <p:cNvSpPr txBox="1"/>
          <p:nvPr/>
        </p:nvSpPr>
        <p:spPr>
          <a:xfrm>
            <a:off x="1157287" y="51054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3</a:t>
            </a:r>
            <a:endParaRPr/>
          </a:p>
        </p:txBody>
      </p:sp>
      <p:sp>
        <p:nvSpPr>
          <p:cNvPr id="1346" name="Google Shape;1346;p116"/>
          <p:cNvSpPr txBox="1"/>
          <p:nvPr/>
        </p:nvSpPr>
        <p:spPr>
          <a:xfrm>
            <a:off x="1143000" y="4648200"/>
            <a:ext cx="2635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4</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17"/>
          <p:cNvSpPr/>
          <p:nvPr/>
        </p:nvSpPr>
        <p:spPr>
          <a:xfrm>
            <a:off x="609600" y="609600"/>
            <a:ext cx="7848600" cy="57150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Slope intercept equation of a straight line is  y  = m x +c</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For points (x1, y1) and (x2,y2) slope m = y2 – y1/x2 - x1 or Δy/Δx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Algorithms for displaying lines depend on these equations</a:t>
            </a:r>
            <a:r>
              <a:rPr b="0" i="0" lang="en-US" sz="1800" u="none">
                <a:solidFill>
                  <a:schemeClr val="dk1"/>
                </a:solidFill>
                <a:latin typeface="Calibri"/>
                <a:ea typeface="Calibri"/>
                <a:cs typeface="Calibri"/>
                <a:sym typeface="Calibri"/>
              </a:rPr>
              <a:t> for given interval x we can compute y interval</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Δy = m . Δx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‘x’ interval Δx is obtained by Δx = Δy/m</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These equations </a:t>
            </a:r>
            <a:r>
              <a:rPr b="1" i="0" lang="en-US" sz="1800" u="none">
                <a:solidFill>
                  <a:schemeClr val="dk1"/>
                </a:solidFill>
                <a:latin typeface="Calibri"/>
                <a:ea typeface="Calibri"/>
                <a:cs typeface="Calibri"/>
                <a:sym typeface="Calibri"/>
              </a:rPr>
              <a:t>form the basis for determining deflection voltages</a:t>
            </a:r>
            <a:r>
              <a:rPr b="0" i="0" lang="en-US" sz="1800" u="none">
                <a:solidFill>
                  <a:schemeClr val="dk1"/>
                </a:solidFill>
                <a:latin typeface="Calibri"/>
                <a:ea typeface="Calibri"/>
                <a:cs typeface="Calibri"/>
                <a:sym typeface="Calibri"/>
              </a:rPr>
              <a:t> in analog devices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1352" name="Google Shape;1352;p11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53" name="Google Shape;1353;p11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54" name="Google Shape;1354;p117"/>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18"/>
          <p:cNvSpPr/>
          <p:nvPr/>
        </p:nvSpPr>
        <p:spPr>
          <a:xfrm>
            <a:off x="609600" y="609600"/>
            <a:ext cx="7848600" cy="57150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For lines with slope m = 1,  Δy and Δx are equal</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DDA scan conversion algorithm is </a:t>
            </a:r>
            <a:r>
              <a:rPr b="1" i="0" lang="en-US" sz="1800" u="none">
                <a:solidFill>
                  <a:schemeClr val="dk1"/>
                </a:solidFill>
                <a:latin typeface="Calibri"/>
                <a:ea typeface="Calibri"/>
                <a:cs typeface="Calibri"/>
                <a:sym typeface="Calibri"/>
              </a:rPr>
              <a:t>based on calculating Δx, Δy</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We </a:t>
            </a:r>
            <a:r>
              <a:rPr b="1" i="0" lang="en-US" sz="1800" u="none">
                <a:solidFill>
                  <a:schemeClr val="dk1"/>
                </a:solidFill>
                <a:latin typeface="Calibri"/>
                <a:ea typeface="Calibri"/>
                <a:cs typeface="Calibri"/>
                <a:sym typeface="Calibri"/>
              </a:rPr>
              <a:t>sample line at unit interval </a:t>
            </a:r>
            <a:r>
              <a:rPr b="0" i="0" lang="en-US" sz="1800" u="none">
                <a:solidFill>
                  <a:schemeClr val="dk1"/>
                </a:solidFill>
                <a:latin typeface="Calibri"/>
                <a:ea typeface="Calibri"/>
                <a:cs typeface="Calibri"/>
                <a:sym typeface="Calibri"/>
              </a:rPr>
              <a:t>in one coordinate and </a:t>
            </a:r>
            <a:r>
              <a:rPr b="1" i="0" lang="en-US" sz="1800" u="none">
                <a:solidFill>
                  <a:schemeClr val="dk1"/>
                </a:solidFill>
                <a:latin typeface="Calibri"/>
                <a:ea typeface="Calibri"/>
                <a:cs typeface="Calibri"/>
                <a:sym typeface="Calibri"/>
              </a:rPr>
              <a:t>determine corresponding integer values</a:t>
            </a:r>
            <a:r>
              <a:rPr b="0" i="0" lang="en-US" sz="1800" u="none">
                <a:solidFill>
                  <a:schemeClr val="dk1"/>
                </a:solidFill>
                <a:latin typeface="Calibri"/>
                <a:ea typeface="Calibri"/>
                <a:cs typeface="Calibri"/>
                <a:sym typeface="Calibri"/>
              </a:rPr>
              <a:t> nearest the line path for other coordinate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60" name="Google Shape;1360;p11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61" name="Google Shape;1361;p11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62" name="Google Shape;1362;p118"/>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19"/>
          <p:cNvSpPr/>
          <p:nvPr/>
        </p:nvSpPr>
        <p:spPr>
          <a:xfrm>
            <a:off x="609600" y="533400"/>
            <a:ext cx="7848600" cy="5715000"/>
          </a:xfrm>
          <a:prstGeom prst="roundRect">
            <a:avLst>
              <a:gd fmla="val 16667" name="adj"/>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Positive Slope</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For  slope &lt;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x  &gt;     y</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y</a:t>
            </a:r>
            <a:r>
              <a:rPr b="0" baseline="-25000" i="0" lang="en-US" sz="1800" u="none">
                <a:solidFill>
                  <a:schemeClr val="dk1"/>
                </a:solidFill>
                <a:latin typeface="Calibri"/>
                <a:ea typeface="Calibri"/>
                <a:cs typeface="Calibri"/>
                <a:sym typeface="Calibri"/>
              </a:rPr>
              <a:t>k+1</a:t>
            </a:r>
            <a:r>
              <a:rPr b="0" i="0" lang="en-US" sz="1800" u="none">
                <a:solidFill>
                  <a:schemeClr val="dk1"/>
                </a:solidFill>
                <a:latin typeface="Calibri"/>
                <a:ea typeface="Calibri"/>
                <a:cs typeface="Calibri"/>
                <a:sym typeface="Calibri"/>
              </a:rPr>
              <a:t> –  y</a:t>
            </a:r>
            <a:r>
              <a:rPr b="0" baseline="-25000" i="0" lang="en-US" sz="1800" u="none">
                <a:solidFill>
                  <a:schemeClr val="dk1"/>
                </a:solidFill>
                <a:latin typeface="Calibri"/>
                <a:ea typeface="Calibri"/>
                <a:cs typeface="Calibri"/>
                <a:sym typeface="Calibri"/>
              </a:rPr>
              <a:t>k</a:t>
            </a:r>
            <a:r>
              <a:rPr b="0" i="0" lang="en-US" sz="1800" u="none">
                <a:solidFill>
                  <a:schemeClr val="dk1"/>
                </a:solidFill>
                <a:latin typeface="Calibri"/>
                <a:ea typeface="Calibri"/>
                <a:cs typeface="Calibri"/>
                <a:sym typeface="Calibri"/>
              </a:rPr>
              <a:t> =  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or  y</a:t>
            </a:r>
            <a:r>
              <a:rPr b="0" baseline="-25000" i="0" lang="en-US" sz="1800" u="none">
                <a:solidFill>
                  <a:schemeClr val="dk1"/>
                </a:solidFill>
                <a:latin typeface="Calibri"/>
                <a:ea typeface="Calibri"/>
                <a:cs typeface="Calibri"/>
                <a:sym typeface="Calibri"/>
              </a:rPr>
              <a:t>k+1   </a:t>
            </a:r>
            <a:r>
              <a:rPr b="0" i="0" lang="en-US" sz="1800" u="none">
                <a:solidFill>
                  <a:schemeClr val="dk1"/>
                </a:solidFill>
                <a:latin typeface="Calibri"/>
                <a:ea typeface="Calibri"/>
                <a:cs typeface="Calibri"/>
                <a:sym typeface="Calibri"/>
              </a:rPr>
              <a:t>=  y</a:t>
            </a:r>
            <a:r>
              <a:rPr b="0" baseline="-25000" i="0" lang="en-US" sz="1800" u="none">
                <a:solidFill>
                  <a:schemeClr val="dk1"/>
                </a:solidFill>
                <a:latin typeface="Calibri"/>
                <a:ea typeface="Calibri"/>
                <a:cs typeface="Calibri"/>
                <a:sym typeface="Calibri"/>
              </a:rPr>
              <a:t>k </a:t>
            </a:r>
            <a:r>
              <a:rPr b="0" i="0" lang="en-US" sz="1800" u="none">
                <a:solidFill>
                  <a:schemeClr val="dk1"/>
                </a:solidFill>
                <a:latin typeface="Calibri"/>
                <a:ea typeface="Calibri"/>
                <a:cs typeface="Calibri"/>
                <a:sym typeface="Calibri"/>
              </a:rPr>
              <a:t>+  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68" name="Google Shape;1368;p11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69" name="Google Shape;1369;p11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70" name="Google Shape;1370;p119"/>
          <p:cNvSpPr/>
          <p:nvPr/>
        </p:nvSpPr>
        <p:spPr>
          <a:xfrm>
            <a:off x="1066800" y="3200400"/>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1" name="Google Shape;1371;p119"/>
          <p:cNvSpPr/>
          <p:nvPr/>
        </p:nvSpPr>
        <p:spPr>
          <a:xfrm>
            <a:off x="1676400" y="3200400"/>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372" name="Google Shape;1372;p119"/>
          <p:cNvCxnSpPr/>
          <p:nvPr/>
        </p:nvCxnSpPr>
        <p:spPr>
          <a:xfrm rot="5400000">
            <a:off x="2171700" y="3086100"/>
            <a:ext cx="2819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373" name="Google Shape;1373;p119"/>
          <p:cNvCxnSpPr/>
          <p:nvPr/>
        </p:nvCxnSpPr>
        <p:spPr>
          <a:xfrm>
            <a:off x="3429000" y="4343400"/>
            <a:ext cx="3124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374" name="Google Shape;1374;p119"/>
          <p:cNvCxnSpPr/>
          <p:nvPr/>
        </p:nvCxnSpPr>
        <p:spPr>
          <a:xfrm flipH="1" rot="10800000">
            <a:off x="3581400" y="1828800"/>
            <a:ext cx="2590800" cy="2514600"/>
          </a:xfrm>
          <a:prstGeom prst="straightConnector1">
            <a:avLst/>
          </a:prstGeom>
          <a:noFill/>
          <a:ln cap="flat" cmpd="sng" w="9525">
            <a:solidFill>
              <a:schemeClr val="dk1"/>
            </a:solidFill>
            <a:prstDash val="solid"/>
            <a:miter lim="800000"/>
            <a:headEnd len="med" w="med" type="none"/>
            <a:tailEnd len="med" w="med" type="none"/>
          </a:ln>
        </p:spPr>
      </p:cxnSp>
      <p:cxnSp>
        <p:nvCxnSpPr>
          <p:cNvPr id="1375" name="Google Shape;1375;p119"/>
          <p:cNvCxnSpPr/>
          <p:nvPr/>
        </p:nvCxnSpPr>
        <p:spPr>
          <a:xfrm flipH="1" rot="10800000">
            <a:off x="4648200" y="3352800"/>
            <a:ext cx="1447800" cy="457200"/>
          </a:xfrm>
          <a:prstGeom prst="straightConnector1">
            <a:avLst/>
          </a:prstGeom>
          <a:noFill/>
          <a:ln cap="flat" cmpd="sng" w="28575">
            <a:solidFill>
              <a:schemeClr val="dk1"/>
            </a:solidFill>
            <a:prstDash val="solid"/>
            <a:miter lim="800000"/>
            <a:headEnd len="med" w="med" type="none"/>
            <a:tailEnd len="med" w="med" type="none"/>
          </a:ln>
        </p:spPr>
      </p:cxnSp>
      <p:cxnSp>
        <p:nvCxnSpPr>
          <p:cNvPr id="1376" name="Google Shape;1376;p119"/>
          <p:cNvCxnSpPr/>
          <p:nvPr/>
        </p:nvCxnSpPr>
        <p:spPr>
          <a:xfrm rot="5400000">
            <a:off x="4381500" y="4076700"/>
            <a:ext cx="533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377" name="Google Shape;1377;p119"/>
          <p:cNvCxnSpPr/>
          <p:nvPr/>
        </p:nvCxnSpPr>
        <p:spPr>
          <a:xfrm rot="5400000">
            <a:off x="5600700" y="3848100"/>
            <a:ext cx="9906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378" name="Google Shape;1378;p119"/>
          <p:cNvCxnSpPr/>
          <p:nvPr/>
        </p:nvCxnSpPr>
        <p:spPr>
          <a:xfrm>
            <a:off x="3581400" y="3352800"/>
            <a:ext cx="25146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379" name="Google Shape;1379;p119"/>
          <p:cNvCxnSpPr/>
          <p:nvPr/>
        </p:nvCxnSpPr>
        <p:spPr>
          <a:xfrm>
            <a:off x="3581400" y="3810000"/>
            <a:ext cx="1066800" cy="1587"/>
          </a:xfrm>
          <a:prstGeom prst="straightConnector1">
            <a:avLst/>
          </a:prstGeom>
          <a:noFill/>
          <a:ln cap="flat" cmpd="sng" w="9525">
            <a:solidFill>
              <a:schemeClr val="dk1"/>
            </a:solidFill>
            <a:prstDash val="solid"/>
            <a:miter lim="800000"/>
            <a:headEnd len="med" w="med" type="none"/>
            <a:tailEnd len="med" w="med" type="none"/>
          </a:ln>
        </p:spPr>
      </p:cxnSp>
      <p:sp>
        <p:nvSpPr>
          <p:cNvPr id="1380" name="Google Shape;1380;p119"/>
          <p:cNvSpPr/>
          <p:nvPr/>
        </p:nvSpPr>
        <p:spPr>
          <a:xfrm rot="5400000">
            <a:off x="5295900" y="3771900"/>
            <a:ext cx="152400" cy="1447800"/>
          </a:xfrm>
          <a:prstGeom prst="rightBrace">
            <a:avLst>
              <a:gd fmla="val 189"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1" name="Google Shape;1381;p119"/>
          <p:cNvSpPr txBox="1"/>
          <p:nvPr/>
        </p:nvSpPr>
        <p:spPr>
          <a:xfrm>
            <a:off x="3048000" y="29718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y</a:t>
            </a:r>
            <a:r>
              <a:rPr b="0" baseline="-25000" i="0" lang="en-US" sz="1200" u="none">
                <a:solidFill>
                  <a:schemeClr val="dk1"/>
                </a:solidFill>
                <a:latin typeface="Arial"/>
                <a:ea typeface="Arial"/>
                <a:cs typeface="Arial"/>
                <a:sym typeface="Arial"/>
              </a:rPr>
              <a:t>k+1</a:t>
            </a:r>
            <a:endParaRPr/>
          </a:p>
        </p:txBody>
      </p:sp>
      <p:sp>
        <p:nvSpPr>
          <p:cNvPr id="1382" name="Google Shape;1382;p119"/>
          <p:cNvSpPr txBox="1"/>
          <p:nvPr/>
        </p:nvSpPr>
        <p:spPr>
          <a:xfrm>
            <a:off x="3048000" y="3657600"/>
            <a:ext cx="3905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r>
              <a:rPr b="0" i="0" lang="en-US" sz="1200" u="none">
                <a:solidFill>
                  <a:schemeClr val="dk1"/>
                </a:solidFill>
                <a:latin typeface="Arial"/>
                <a:ea typeface="Arial"/>
                <a:cs typeface="Arial"/>
                <a:sym typeface="Arial"/>
              </a:rPr>
              <a:t>y</a:t>
            </a:r>
            <a:r>
              <a:rPr b="0" i="0" lang="en-US" sz="1800" u="none">
                <a:solidFill>
                  <a:schemeClr val="dk1"/>
                </a:solidFill>
                <a:latin typeface="Arial"/>
                <a:ea typeface="Arial"/>
                <a:cs typeface="Arial"/>
                <a:sym typeface="Arial"/>
              </a:rPr>
              <a:t> </a:t>
            </a:r>
            <a:endParaRPr/>
          </a:p>
        </p:txBody>
      </p:sp>
      <p:sp>
        <p:nvSpPr>
          <p:cNvPr id="1383" name="Google Shape;1383;p119"/>
          <p:cNvSpPr txBox="1"/>
          <p:nvPr/>
        </p:nvSpPr>
        <p:spPr>
          <a:xfrm>
            <a:off x="4446587" y="4524375"/>
            <a:ext cx="31273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a:t>
            </a:r>
            <a:endParaRPr/>
          </a:p>
        </p:txBody>
      </p:sp>
      <p:sp>
        <p:nvSpPr>
          <p:cNvPr id="1384" name="Google Shape;1384;p119"/>
          <p:cNvSpPr txBox="1"/>
          <p:nvPr/>
        </p:nvSpPr>
        <p:spPr>
          <a:xfrm>
            <a:off x="5943600" y="4524375"/>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k+1</a:t>
            </a:r>
            <a:endParaRPr/>
          </a:p>
        </p:txBody>
      </p:sp>
      <p:cxnSp>
        <p:nvCxnSpPr>
          <p:cNvPr id="1385" name="Google Shape;1385;p119"/>
          <p:cNvCxnSpPr/>
          <p:nvPr/>
        </p:nvCxnSpPr>
        <p:spPr>
          <a:xfrm>
            <a:off x="3886200" y="5257800"/>
            <a:ext cx="2133600" cy="1587"/>
          </a:xfrm>
          <a:prstGeom prst="straightConnector1">
            <a:avLst/>
          </a:prstGeom>
          <a:noFill/>
          <a:ln cap="flat" cmpd="sng" w="9525">
            <a:solidFill>
              <a:srgbClr val="404040"/>
            </a:solidFill>
            <a:prstDash val="solid"/>
            <a:miter lim="800000"/>
            <a:headEnd len="med" w="med" type="none"/>
            <a:tailEnd len="med" w="med" type="stealth"/>
          </a:ln>
        </p:spPr>
      </p:cxnSp>
      <p:sp>
        <p:nvSpPr>
          <p:cNvPr id="1386" name="Google Shape;1386;p119"/>
          <p:cNvSpPr txBox="1"/>
          <p:nvPr/>
        </p:nvSpPr>
        <p:spPr>
          <a:xfrm>
            <a:off x="3657600" y="5334000"/>
            <a:ext cx="25955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Moving from left to right</a:t>
            </a:r>
            <a:endParaRPr/>
          </a:p>
        </p:txBody>
      </p:sp>
      <p:sp>
        <p:nvSpPr>
          <p:cNvPr id="1387" name="Google Shape;1387;p119"/>
          <p:cNvSpPr/>
          <p:nvPr/>
        </p:nvSpPr>
        <p:spPr>
          <a:xfrm rot="10800000">
            <a:off x="3352800" y="3352800"/>
            <a:ext cx="76200" cy="457200"/>
          </a:xfrm>
          <a:prstGeom prst="rightBrace">
            <a:avLst>
              <a:gd fmla="val 300"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8" name="Google Shape;1388;p119"/>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20"/>
          <p:cNvSpPr/>
          <p:nvPr/>
        </p:nvSpPr>
        <p:spPr>
          <a:xfrm>
            <a:off x="609600" y="533400"/>
            <a:ext cx="7848600" cy="5715000"/>
          </a:xfrm>
          <a:prstGeom prst="roundRect">
            <a:avLst>
              <a:gd fmla="val 16667" name="adj"/>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Positive Slope</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For  slope &lt;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y  &gt;    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x</a:t>
            </a:r>
            <a:r>
              <a:rPr b="0" baseline="-25000" i="0" lang="en-US" sz="1800" u="none">
                <a:solidFill>
                  <a:schemeClr val="dk1"/>
                </a:solidFill>
                <a:latin typeface="Calibri"/>
                <a:ea typeface="Calibri"/>
                <a:cs typeface="Calibri"/>
                <a:sym typeface="Calibri"/>
              </a:rPr>
              <a:t>k+1</a:t>
            </a:r>
            <a:r>
              <a:rPr b="0" i="0" lang="en-US" sz="1800" u="none">
                <a:solidFill>
                  <a:schemeClr val="dk1"/>
                </a:solidFill>
                <a:latin typeface="Calibri"/>
                <a:ea typeface="Calibri"/>
                <a:cs typeface="Calibri"/>
                <a:sym typeface="Calibri"/>
              </a:rPr>
              <a:t> –  x</a:t>
            </a:r>
            <a:r>
              <a:rPr b="0" baseline="-25000" i="0" lang="en-US" sz="1800" u="none">
                <a:solidFill>
                  <a:schemeClr val="dk1"/>
                </a:solidFill>
                <a:latin typeface="Calibri"/>
                <a:ea typeface="Calibri"/>
                <a:cs typeface="Calibri"/>
                <a:sym typeface="Calibri"/>
              </a:rPr>
              <a:t>k</a:t>
            </a:r>
            <a:r>
              <a:rPr b="0" i="0" lang="en-US" sz="1800" u="none">
                <a:solidFill>
                  <a:schemeClr val="dk1"/>
                </a:solidFill>
                <a:latin typeface="Calibri"/>
                <a:ea typeface="Calibri"/>
                <a:cs typeface="Calibri"/>
                <a:sym typeface="Calibri"/>
              </a:rPr>
              <a:t> = 1/m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or  x</a:t>
            </a:r>
            <a:r>
              <a:rPr b="0" baseline="-25000" i="0" lang="en-US" sz="1800" u="none">
                <a:solidFill>
                  <a:schemeClr val="dk1"/>
                </a:solidFill>
                <a:latin typeface="Calibri"/>
                <a:ea typeface="Calibri"/>
                <a:cs typeface="Calibri"/>
                <a:sym typeface="Calibri"/>
              </a:rPr>
              <a:t>k+1   </a:t>
            </a:r>
            <a:r>
              <a:rPr b="0" i="0" lang="en-US" sz="1800" u="none">
                <a:solidFill>
                  <a:schemeClr val="dk1"/>
                </a:solidFill>
                <a:latin typeface="Calibri"/>
                <a:ea typeface="Calibri"/>
                <a:cs typeface="Calibri"/>
                <a:sym typeface="Calibri"/>
              </a:rPr>
              <a:t>=  x</a:t>
            </a:r>
            <a:r>
              <a:rPr b="0" baseline="-25000" i="0" lang="en-US" sz="1800" u="none">
                <a:solidFill>
                  <a:schemeClr val="dk1"/>
                </a:solidFill>
                <a:latin typeface="Calibri"/>
                <a:ea typeface="Calibri"/>
                <a:cs typeface="Calibri"/>
                <a:sym typeface="Calibri"/>
              </a:rPr>
              <a:t>k </a:t>
            </a:r>
            <a:r>
              <a:rPr b="0" i="0" lang="en-US" sz="1800" u="none">
                <a:solidFill>
                  <a:schemeClr val="dk1"/>
                </a:solidFill>
                <a:latin typeface="Calibri"/>
                <a:ea typeface="Calibri"/>
                <a:cs typeface="Calibri"/>
                <a:sym typeface="Calibri"/>
              </a:rPr>
              <a:t>+ 1/m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394" name="Google Shape;1394;p12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95" name="Google Shape;1395;p12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396" name="Google Shape;1396;p120"/>
          <p:cNvSpPr/>
          <p:nvPr/>
        </p:nvSpPr>
        <p:spPr>
          <a:xfrm>
            <a:off x="1090612" y="3173412"/>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7" name="Google Shape;1397;p120"/>
          <p:cNvSpPr/>
          <p:nvPr/>
        </p:nvSpPr>
        <p:spPr>
          <a:xfrm>
            <a:off x="1624012" y="3173412"/>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398" name="Google Shape;1398;p120"/>
          <p:cNvCxnSpPr/>
          <p:nvPr/>
        </p:nvCxnSpPr>
        <p:spPr>
          <a:xfrm rot="5400000">
            <a:off x="2171700" y="3086100"/>
            <a:ext cx="2819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399" name="Google Shape;1399;p120"/>
          <p:cNvCxnSpPr/>
          <p:nvPr/>
        </p:nvCxnSpPr>
        <p:spPr>
          <a:xfrm>
            <a:off x="3429000" y="4343400"/>
            <a:ext cx="3124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00" name="Google Shape;1400;p120"/>
          <p:cNvCxnSpPr/>
          <p:nvPr/>
        </p:nvCxnSpPr>
        <p:spPr>
          <a:xfrm flipH="1" rot="10800000">
            <a:off x="3581400" y="1828800"/>
            <a:ext cx="2590800" cy="2514600"/>
          </a:xfrm>
          <a:prstGeom prst="straightConnector1">
            <a:avLst/>
          </a:prstGeom>
          <a:noFill/>
          <a:ln cap="flat" cmpd="sng" w="9525">
            <a:solidFill>
              <a:schemeClr val="dk1"/>
            </a:solidFill>
            <a:prstDash val="solid"/>
            <a:miter lim="800000"/>
            <a:headEnd len="med" w="med" type="none"/>
            <a:tailEnd len="med" w="med" type="none"/>
          </a:ln>
        </p:spPr>
      </p:cxnSp>
      <p:cxnSp>
        <p:nvCxnSpPr>
          <p:cNvPr id="1401" name="Google Shape;1401;p120"/>
          <p:cNvCxnSpPr/>
          <p:nvPr/>
        </p:nvCxnSpPr>
        <p:spPr>
          <a:xfrm rot="-5400000">
            <a:off x="3810000" y="2362200"/>
            <a:ext cx="1066800" cy="457200"/>
          </a:xfrm>
          <a:prstGeom prst="straightConnector1">
            <a:avLst/>
          </a:prstGeom>
          <a:noFill/>
          <a:ln cap="flat" cmpd="sng" w="19050">
            <a:solidFill>
              <a:schemeClr val="dk1"/>
            </a:solidFill>
            <a:prstDash val="solid"/>
            <a:miter lim="800000"/>
            <a:headEnd len="med" w="med" type="none"/>
            <a:tailEnd len="med" w="med" type="none"/>
          </a:ln>
        </p:spPr>
      </p:cxnSp>
      <p:cxnSp>
        <p:nvCxnSpPr>
          <p:cNvPr id="1402" name="Google Shape;1402;p120"/>
          <p:cNvCxnSpPr/>
          <p:nvPr/>
        </p:nvCxnSpPr>
        <p:spPr>
          <a:xfrm rot="5400000">
            <a:off x="3505993" y="3733006"/>
            <a:ext cx="1219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03" name="Google Shape;1403;p120"/>
          <p:cNvCxnSpPr/>
          <p:nvPr/>
        </p:nvCxnSpPr>
        <p:spPr>
          <a:xfrm rot="5400000">
            <a:off x="3429793" y="3199606"/>
            <a:ext cx="22860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04" name="Google Shape;1404;p120"/>
          <p:cNvCxnSpPr/>
          <p:nvPr/>
        </p:nvCxnSpPr>
        <p:spPr>
          <a:xfrm>
            <a:off x="3581400" y="2055812"/>
            <a:ext cx="9906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05" name="Google Shape;1405;p120"/>
          <p:cNvCxnSpPr/>
          <p:nvPr/>
        </p:nvCxnSpPr>
        <p:spPr>
          <a:xfrm>
            <a:off x="3581400" y="3124200"/>
            <a:ext cx="533400" cy="1587"/>
          </a:xfrm>
          <a:prstGeom prst="straightConnector1">
            <a:avLst/>
          </a:prstGeom>
          <a:noFill/>
          <a:ln cap="flat" cmpd="sng" w="9525">
            <a:solidFill>
              <a:schemeClr val="dk1"/>
            </a:solidFill>
            <a:prstDash val="solid"/>
            <a:miter lim="800000"/>
            <a:headEnd len="med" w="med" type="none"/>
            <a:tailEnd len="med" w="med" type="none"/>
          </a:ln>
        </p:spPr>
      </p:cxnSp>
      <p:sp>
        <p:nvSpPr>
          <p:cNvPr id="1406" name="Google Shape;1406;p120"/>
          <p:cNvSpPr/>
          <p:nvPr/>
        </p:nvSpPr>
        <p:spPr>
          <a:xfrm rot="5400000">
            <a:off x="4305300" y="4305300"/>
            <a:ext cx="76200" cy="457200"/>
          </a:xfrm>
          <a:prstGeom prst="rightBrace">
            <a:avLst>
              <a:gd fmla="val 300"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07" name="Google Shape;1407;p120"/>
          <p:cNvSpPr/>
          <p:nvPr/>
        </p:nvSpPr>
        <p:spPr>
          <a:xfrm rot="10800000">
            <a:off x="3352800" y="2057400"/>
            <a:ext cx="76200" cy="1066800"/>
          </a:xfrm>
          <a:prstGeom prst="rightBrace">
            <a:avLst>
              <a:gd fmla="val 129"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08" name="Google Shape;1408;p120"/>
          <p:cNvSpPr txBox="1"/>
          <p:nvPr/>
        </p:nvSpPr>
        <p:spPr>
          <a:xfrm>
            <a:off x="2971800" y="20574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y</a:t>
            </a:r>
            <a:r>
              <a:rPr b="0" baseline="-25000" i="0" lang="en-US" sz="1200" u="none">
                <a:solidFill>
                  <a:schemeClr val="dk1"/>
                </a:solidFill>
                <a:latin typeface="Arial"/>
                <a:ea typeface="Arial"/>
                <a:cs typeface="Arial"/>
                <a:sym typeface="Arial"/>
              </a:rPr>
              <a:t>k+1</a:t>
            </a:r>
            <a:endParaRPr/>
          </a:p>
        </p:txBody>
      </p:sp>
      <p:sp>
        <p:nvSpPr>
          <p:cNvPr id="1409" name="Google Shape;1409;p120"/>
          <p:cNvSpPr txBox="1"/>
          <p:nvPr/>
        </p:nvSpPr>
        <p:spPr>
          <a:xfrm>
            <a:off x="3048000" y="2895600"/>
            <a:ext cx="3016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y</a:t>
            </a:r>
            <a:r>
              <a:rPr b="0" baseline="-25000" i="0" lang="en-US" sz="1100" u="none">
                <a:solidFill>
                  <a:schemeClr val="dk1"/>
                </a:solidFill>
                <a:latin typeface="Arial"/>
                <a:ea typeface="Arial"/>
                <a:cs typeface="Arial"/>
                <a:sym typeface="Arial"/>
              </a:rPr>
              <a:t>k</a:t>
            </a:r>
            <a:endParaRPr/>
          </a:p>
        </p:txBody>
      </p:sp>
      <p:sp>
        <p:nvSpPr>
          <p:cNvPr id="1410" name="Google Shape;1410;p120"/>
          <p:cNvSpPr txBox="1"/>
          <p:nvPr/>
        </p:nvSpPr>
        <p:spPr>
          <a:xfrm>
            <a:off x="3886200" y="4572000"/>
            <a:ext cx="31273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a:t>
            </a:r>
            <a:endParaRPr/>
          </a:p>
        </p:txBody>
      </p:sp>
      <p:sp>
        <p:nvSpPr>
          <p:cNvPr id="1411" name="Google Shape;1411;p120"/>
          <p:cNvSpPr txBox="1"/>
          <p:nvPr/>
        </p:nvSpPr>
        <p:spPr>
          <a:xfrm>
            <a:off x="4572000" y="45720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k+1</a:t>
            </a:r>
            <a:endParaRPr/>
          </a:p>
        </p:txBody>
      </p:sp>
      <p:cxnSp>
        <p:nvCxnSpPr>
          <p:cNvPr id="1412" name="Google Shape;1412;p120"/>
          <p:cNvCxnSpPr/>
          <p:nvPr/>
        </p:nvCxnSpPr>
        <p:spPr>
          <a:xfrm>
            <a:off x="3886200" y="5257800"/>
            <a:ext cx="2133600" cy="1587"/>
          </a:xfrm>
          <a:prstGeom prst="straightConnector1">
            <a:avLst/>
          </a:prstGeom>
          <a:noFill/>
          <a:ln cap="flat" cmpd="sng" w="9525">
            <a:solidFill>
              <a:srgbClr val="404040"/>
            </a:solidFill>
            <a:prstDash val="solid"/>
            <a:miter lim="800000"/>
            <a:headEnd len="med" w="med" type="none"/>
            <a:tailEnd len="med" w="med" type="stealth"/>
          </a:ln>
        </p:spPr>
      </p:cxnSp>
      <p:sp>
        <p:nvSpPr>
          <p:cNvPr id="1413" name="Google Shape;1413;p120"/>
          <p:cNvSpPr txBox="1"/>
          <p:nvPr/>
        </p:nvSpPr>
        <p:spPr>
          <a:xfrm>
            <a:off x="3657600" y="5334000"/>
            <a:ext cx="25955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Moving from left to right</a:t>
            </a:r>
            <a:endParaRPr/>
          </a:p>
        </p:txBody>
      </p:sp>
      <p:sp>
        <p:nvSpPr>
          <p:cNvPr id="1414" name="Google Shape;1414;p120"/>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13" name="Google Shape;213;p1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spiral.jpg" id="214" name="Google Shape;214;p1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21"/>
          <p:cNvSpPr/>
          <p:nvPr/>
        </p:nvSpPr>
        <p:spPr>
          <a:xfrm>
            <a:off x="609600" y="533400"/>
            <a:ext cx="7848600" cy="5715000"/>
          </a:xfrm>
          <a:prstGeom prst="roundRect">
            <a:avLst>
              <a:gd fmla="val 16667" name="adj"/>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Negative Slope</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For  slope &lt;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y  &gt;    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y</a:t>
            </a:r>
            <a:r>
              <a:rPr b="0" baseline="-25000" i="0" lang="en-US" sz="1800" u="none">
                <a:solidFill>
                  <a:schemeClr val="dk1"/>
                </a:solidFill>
                <a:latin typeface="Calibri"/>
                <a:ea typeface="Calibri"/>
                <a:cs typeface="Calibri"/>
                <a:sym typeface="Calibri"/>
              </a:rPr>
              <a:t>k+1</a:t>
            </a:r>
            <a:r>
              <a:rPr b="0" i="0" lang="en-US" sz="1800" u="none">
                <a:solidFill>
                  <a:schemeClr val="dk1"/>
                </a:solidFill>
                <a:latin typeface="Calibri"/>
                <a:ea typeface="Calibri"/>
                <a:cs typeface="Calibri"/>
                <a:sym typeface="Calibri"/>
              </a:rPr>
              <a:t> –  y</a:t>
            </a:r>
            <a:r>
              <a:rPr b="0" baseline="-25000" i="0" lang="en-US" sz="1800" u="none">
                <a:solidFill>
                  <a:schemeClr val="dk1"/>
                </a:solidFill>
                <a:latin typeface="Calibri"/>
                <a:ea typeface="Calibri"/>
                <a:cs typeface="Calibri"/>
                <a:sym typeface="Calibri"/>
              </a:rPr>
              <a:t>k</a:t>
            </a:r>
            <a:r>
              <a:rPr b="0" i="0" lang="en-US" sz="1800" u="none">
                <a:solidFill>
                  <a:schemeClr val="dk1"/>
                </a:solidFill>
                <a:latin typeface="Calibri"/>
                <a:ea typeface="Calibri"/>
                <a:cs typeface="Calibri"/>
                <a:sym typeface="Calibri"/>
              </a:rPr>
              <a:t> = 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or  y</a:t>
            </a:r>
            <a:r>
              <a:rPr b="0" baseline="-25000" i="0" lang="en-US" sz="1800" u="none">
                <a:solidFill>
                  <a:schemeClr val="dk1"/>
                </a:solidFill>
                <a:latin typeface="Calibri"/>
                <a:ea typeface="Calibri"/>
                <a:cs typeface="Calibri"/>
                <a:sym typeface="Calibri"/>
              </a:rPr>
              <a:t>k+1   </a:t>
            </a:r>
            <a:r>
              <a:rPr b="0" i="0" lang="en-US" sz="1800" u="none">
                <a:solidFill>
                  <a:schemeClr val="dk1"/>
                </a:solidFill>
                <a:latin typeface="Calibri"/>
                <a:ea typeface="Calibri"/>
                <a:cs typeface="Calibri"/>
                <a:sym typeface="Calibri"/>
              </a:rPr>
              <a:t>=  y</a:t>
            </a:r>
            <a:r>
              <a:rPr b="0" baseline="-25000" i="0" lang="en-US" sz="1800" u="none">
                <a:solidFill>
                  <a:schemeClr val="dk1"/>
                </a:solidFill>
                <a:latin typeface="Calibri"/>
                <a:ea typeface="Calibri"/>
                <a:cs typeface="Calibri"/>
                <a:sym typeface="Calibri"/>
              </a:rPr>
              <a:t>k </a:t>
            </a:r>
            <a:r>
              <a:rPr b="0" i="0" lang="en-US" sz="1800" u="none">
                <a:solidFill>
                  <a:schemeClr val="dk1"/>
                </a:solidFill>
                <a:latin typeface="Calibri"/>
                <a:ea typeface="Calibri"/>
                <a:cs typeface="Calibri"/>
                <a:sym typeface="Calibri"/>
              </a:rPr>
              <a:t>+ m</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20" name="Google Shape;1420;p12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21" name="Google Shape;1421;p12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422" name="Google Shape;1422;p121"/>
          <p:cNvSpPr/>
          <p:nvPr/>
        </p:nvSpPr>
        <p:spPr>
          <a:xfrm>
            <a:off x="1090612" y="3478212"/>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23" name="Google Shape;1423;p121"/>
          <p:cNvSpPr/>
          <p:nvPr/>
        </p:nvSpPr>
        <p:spPr>
          <a:xfrm>
            <a:off x="1624012" y="3478212"/>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424" name="Google Shape;1424;p121"/>
          <p:cNvCxnSpPr/>
          <p:nvPr/>
        </p:nvCxnSpPr>
        <p:spPr>
          <a:xfrm rot="5400000">
            <a:off x="2171700" y="3086100"/>
            <a:ext cx="2819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425" name="Google Shape;1425;p121"/>
          <p:cNvCxnSpPr/>
          <p:nvPr/>
        </p:nvCxnSpPr>
        <p:spPr>
          <a:xfrm>
            <a:off x="3429000" y="4343400"/>
            <a:ext cx="3124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26" name="Google Shape;1426;p121"/>
          <p:cNvCxnSpPr/>
          <p:nvPr/>
        </p:nvCxnSpPr>
        <p:spPr>
          <a:xfrm>
            <a:off x="3581400" y="1676400"/>
            <a:ext cx="2971800" cy="2667000"/>
          </a:xfrm>
          <a:prstGeom prst="straightConnector1">
            <a:avLst/>
          </a:prstGeom>
          <a:noFill/>
          <a:ln cap="flat" cmpd="sng" w="9525">
            <a:solidFill>
              <a:schemeClr val="dk1"/>
            </a:solidFill>
            <a:prstDash val="solid"/>
            <a:miter lim="800000"/>
            <a:headEnd len="med" w="med" type="none"/>
            <a:tailEnd len="med" w="med" type="none"/>
          </a:ln>
        </p:spPr>
      </p:cxnSp>
      <p:cxnSp>
        <p:nvCxnSpPr>
          <p:cNvPr id="1427" name="Google Shape;1427;p121"/>
          <p:cNvCxnSpPr/>
          <p:nvPr/>
        </p:nvCxnSpPr>
        <p:spPr>
          <a:xfrm>
            <a:off x="3810000" y="3124200"/>
            <a:ext cx="1371600" cy="457200"/>
          </a:xfrm>
          <a:prstGeom prst="straightConnector1">
            <a:avLst/>
          </a:prstGeom>
          <a:noFill/>
          <a:ln cap="flat" cmpd="sng" w="19050">
            <a:solidFill>
              <a:schemeClr val="dk1"/>
            </a:solidFill>
            <a:prstDash val="solid"/>
            <a:miter lim="800000"/>
            <a:headEnd len="med" w="med" type="none"/>
            <a:tailEnd len="med" w="med" type="none"/>
          </a:ln>
        </p:spPr>
      </p:cxnSp>
      <p:cxnSp>
        <p:nvCxnSpPr>
          <p:cNvPr id="1428" name="Google Shape;1428;p121"/>
          <p:cNvCxnSpPr/>
          <p:nvPr/>
        </p:nvCxnSpPr>
        <p:spPr>
          <a:xfrm rot="5400000">
            <a:off x="3201193" y="3733006"/>
            <a:ext cx="1219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29" name="Google Shape;1429;p121"/>
          <p:cNvCxnSpPr/>
          <p:nvPr/>
        </p:nvCxnSpPr>
        <p:spPr>
          <a:xfrm rot="5400000">
            <a:off x="4801393" y="3961606"/>
            <a:ext cx="7620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30" name="Google Shape;1430;p121"/>
          <p:cNvCxnSpPr/>
          <p:nvPr/>
        </p:nvCxnSpPr>
        <p:spPr>
          <a:xfrm>
            <a:off x="3581400" y="3581400"/>
            <a:ext cx="15240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31" name="Google Shape;1431;p121"/>
          <p:cNvCxnSpPr/>
          <p:nvPr/>
        </p:nvCxnSpPr>
        <p:spPr>
          <a:xfrm>
            <a:off x="3581400" y="3124200"/>
            <a:ext cx="228600" cy="1587"/>
          </a:xfrm>
          <a:prstGeom prst="straightConnector1">
            <a:avLst/>
          </a:prstGeom>
          <a:noFill/>
          <a:ln cap="flat" cmpd="sng" w="9525">
            <a:solidFill>
              <a:schemeClr val="dk1"/>
            </a:solidFill>
            <a:prstDash val="solid"/>
            <a:miter lim="800000"/>
            <a:headEnd len="med" w="med" type="none"/>
            <a:tailEnd len="med" w="med" type="none"/>
          </a:ln>
        </p:spPr>
      </p:cxnSp>
      <p:sp>
        <p:nvSpPr>
          <p:cNvPr id="1432" name="Google Shape;1432;p121"/>
          <p:cNvSpPr/>
          <p:nvPr/>
        </p:nvSpPr>
        <p:spPr>
          <a:xfrm rot="5400000">
            <a:off x="4419600" y="3886200"/>
            <a:ext cx="152400" cy="1371600"/>
          </a:xfrm>
          <a:prstGeom prst="rightBrace">
            <a:avLst>
              <a:gd fmla="val 200"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3" name="Google Shape;1433;p121"/>
          <p:cNvSpPr/>
          <p:nvPr/>
        </p:nvSpPr>
        <p:spPr>
          <a:xfrm rot="10800000">
            <a:off x="3352800" y="3124200"/>
            <a:ext cx="76200" cy="457200"/>
          </a:xfrm>
          <a:prstGeom prst="rightBrace">
            <a:avLst>
              <a:gd fmla="val 300"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4" name="Google Shape;1434;p121"/>
          <p:cNvSpPr txBox="1"/>
          <p:nvPr/>
        </p:nvSpPr>
        <p:spPr>
          <a:xfrm>
            <a:off x="2895600" y="30480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y</a:t>
            </a:r>
            <a:r>
              <a:rPr b="0" baseline="-25000" i="0" lang="en-US" sz="1200" u="none">
                <a:solidFill>
                  <a:schemeClr val="dk1"/>
                </a:solidFill>
                <a:latin typeface="Arial"/>
                <a:ea typeface="Arial"/>
                <a:cs typeface="Arial"/>
                <a:sym typeface="Arial"/>
              </a:rPr>
              <a:t>k+1</a:t>
            </a:r>
            <a:endParaRPr/>
          </a:p>
        </p:txBody>
      </p:sp>
      <p:sp>
        <p:nvSpPr>
          <p:cNvPr id="1435" name="Google Shape;1435;p121"/>
          <p:cNvSpPr txBox="1"/>
          <p:nvPr/>
        </p:nvSpPr>
        <p:spPr>
          <a:xfrm>
            <a:off x="3048000" y="3505200"/>
            <a:ext cx="3016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y</a:t>
            </a:r>
            <a:r>
              <a:rPr b="0" baseline="-25000" i="0" lang="en-US" sz="1100" u="none">
                <a:solidFill>
                  <a:schemeClr val="dk1"/>
                </a:solidFill>
                <a:latin typeface="Arial"/>
                <a:ea typeface="Arial"/>
                <a:cs typeface="Arial"/>
                <a:sym typeface="Arial"/>
              </a:rPr>
              <a:t>k</a:t>
            </a:r>
            <a:endParaRPr/>
          </a:p>
        </p:txBody>
      </p:sp>
      <p:sp>
        <p:nvSpPr>
          <p:cNvPr id="1436" name="Google Shape;1436;p121"/>
          <p:cNvSpPr txBox="1"/>
          <p:nvPr/>
        </p:nvSpPr>
        <p:spPr>
          <a:xfrm>
            <a:off x="3733800" y="4572000"/>
            <a:ext cx="31273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a:t>
            </a:r>
            <a:endParaRPr/>
          </a:p>
        </p:txBody>
      </p:sp>
      <p:sp>
        <p:nvSpPr>
          <p:cNvPr id="1437" name="Google Shape;1437;p121"/>
          <p:cNvSpPr txBox="1"/>
          <p:nvPr/>
        </p:nvSpPr>
        <p:spPr>
          <a:xfrm>
            <a:off x="5105400" y="45720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k+1</a:t>
            </a:r>
            <a:endParaRPr/>
          </a:p>
        </p:txBody>
      </p:sp>
      <p:cxnSp>
        <p:nvCxnSpPr>
          <p:cNvPr id="1438" name="Google Shape;1438;p121"/>
          <p:cNvCxnSpPr/>
          <p:nvPr/>
        </p:nvCxnSpPr>
        <p:spPr>
          <a:xfrm>
            <a:off x="3886200" y="5257800"/>
            <a:ext cx="2133600" cy="1587"/>
          </a:xfrm>
          <a:prstGeom prst="straightConnector1">
            <a:avLst/>
          </a:prstGeom>
          <a:noFill/>
          <a:ln cap="flat" cmpd="sng" w="9525">
            <a:solidFill>
              <a:srgbClr val="404040"/>
            </a:solidFill>
            <a:prstDash val="solid"/>
            <a:miter lim="800000"/>
            <a:headEnd len="med" w="med" type="none"/>
            <a:tailEnd len="med" w="med" type="stealth"/>
          </a:ln>
        </p:spPr>
      </p:cxnSp>
      <p:sp>
        <p:nvSpPr>
          <p:cNvPr id="1439" name="Google Shape;1439;p121"/>
          <p:cNvSpPr txBox="1"/>
          <p:nvPr/>
        </p:nvSpPr>
        <p:spPr>
          <a:xfrm>
            <a:off x="3657600" y="5334000"/>
            <a:ext cx="25955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Moving from left to right</a:t>
            </a:r>
            <a:endParaRPr/>
          </a:p>
        </p:txBody>
      </p:sp>
      <p:sp>
        <p:nvSpPr>
          <p:cNvPr id="1440" name="Google Shape;1440;p121"/>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2"/>
          <p:cNvSpPr/>
          <p:nvPr/>
        </p:nvSpPr>
        <p:spPr>
          <a:xfrm>
            <a:off x="609600" y="533400"/>
            <a:ext cx="7848600" cy="5715000"/>
          </a:xfrm>
          <a:prstGeom prst="roundRect">
            <a:avLst>
              <a:gd fmla="val 16667" name="adj"/>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Negative Slope</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For  slope &gt; 1</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y  &gt;    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or  x</a:t>
            </a:r>
            <a:r>
              <a:rPr b="0" baseline="-25000" i="0" lang="en-US" sz="1800" u="none">
                <a:solidFill>
                  <a:schemeClr val="dk1"/>
                </a:solidFill>
                <a:latin typeface="Calibri"/>
                <a:ea typeface="Calibri"/>
                <a:cs typeface="Calibri"/>
                <a:sym typeface="Calibri"/>
              </a:rPr>
              <a:t>k+1   </a:t>
            </a:r>
            <a:r>
              <a:rPr b="0" i="0" lang="en-US" sz="1800" u="none">
                <a:solidFill>
                  <a:schemeClr val="dk1"/>
                </a:solidFill>
                <a:latin typeface="Calibri"/>
                <a:ea typeface="Calibri"/>
                <a:cs typeface="Calibri"/>
                <a:sym typeface="Calibri"/>
              </a:rPr>
              <a:t>=  x</a:t>
            </a:r>
            <a:r>
              <a:rPr b="0" baseline="-25000" i="0" lang="en-US" sz="1800" u="none">
                <a:solidFill>
                  <a:schemeClr val="dk1"/>
                </a:solidFill>
                <a:latin typeface="Calibri"/>
                <a:ea typeface="Calibri"/>
                <a:cs typeface="Calibri"/>
                <a:sym typeface="Calibri"/>
              </a:rPr>
              <a:t>k </a:t>
            </a:r>
            <a:r>
              <a:rPr b="0" i="0" lang="en-US" sz="1800" u="none">
                <a:solidFill>
                  <a:schemeClr val="dk1"/>
                </a:solidFill>
                <a:latin typeface="Calibri"/>
                <a:ea typeface="Calibri"/>
                <a:cs typeface="Calibri"/>
                <a:sym typeface="Calibri"/>
              </a:rPr>
              <a:t>– m </a:t>
            </a:r>
            <a:r>
              <a:rPr b="0" i="0" lang="en-US" sz="24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46" name="Google Shape;1446;p12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47" name="Google Shape;1447;p12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448" name="Google Shape;1448;p122"/>
          <p:cNvSpPr/>
          <p:nvPr/>
        </p:nvSpPr>
        <p:spPr>
          <a:xfrm>
            <a:off x="1090612" y="3557587"/>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49" name="Google Shape;1449;p122"/>
          <p:cNvSpPr/>
          <p:nvPr/>
        </p:nvSpPr>
        <p:spPr>
          <a:xfrm>
            <a:off x="1624012" y="3557587"/>
            <a:ext cx="152400" cy="152400"/>
          </a:xfrm>
          <a:prstGeom prst="triangle">
            <a:avLst>
              <a:gd fmla="val 50000"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450" name="Google Shape;1450;p122"/>
          <p:cNvCxnSpPr/>
          <p:nvPr/>
        </p:nvCxnSpPr>
        <p:spPr>
          <a:xfrm rot="5400000">
            <a:off x="2171700" y="3086100"/>
            <a:ext cx="2819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451" name="Google Shape;1451;p122"/>
          <p:cNvCxnSpPr/>
          <p:nvPr/>
        </p:nvCxnSpPr>
        <p:spPr>
          <a:xfrm>
            <a:off x="3429000" y="4343400"/>
            <a:ext cx="31242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52" name="Google Shape;1452;p122"/>
          <p:cNvCxnSpPr/>
          <p:nvPr/>
        </p:nvCxnSpPr>
        <p:spPr>
          <a:xfrm>
            <a:off x="3581400" y="1676400"/>
            <a:ext cx="2971800" cy="2667000"/>
          </a:xfrm>
          <a:prstGeom prst="straightConnector1">
            <a:avLst/>
          </a:prstGeom>
          <a:noFill/>
          <a:ln cap="flat" cmpd="sng" w="9525">
            <a:solidFill>
              <a:schemeClr val="dk1"/>
            </a:solidFill>
            <a:prstDash val="solid"/>
            <a:miter lim="800000"/>
            <a:headEnd len="med" w="med" type="none"/>
            <a:tailEnd len="med" w="med" type="none"/>
          </a:ln>
        </p:spPr>
      </p:cxnSp>
      <p:cxnSp>
        <p:nvCxnSpPr>
          <p:cNvPr id="1453" name="Google Shape;1453;p122"/>
          <p:cNvCxnSpPr/>
          <p:nvPr/>
        </p:nvCxnSpPr>
        <p:spPr>
          <a:xfrm flipH="1" rot="-5400000">
            <a:off x="4876800" y="2362200"/>
            <a:ext cx="1295400" cy="838200"/>
          </a:xfrm>
          <a:prstGeom prst="straightConnector1">
            <a:avLst/>
          </a:prstGeom>
          <a:noFill/>
          <a:ln cap="flat" cmpd="sng" w="19050">
            <a:solidFill>
              <a:schemeClr val="dk1"/>
            </a:solidFill>
            <a:prstDash val="solid"/>
            <a:miter lim="800000"/>
            <a:headEnd len="med" w="med" type="none"/>
            <a:tailEnd len="med" w="med" type="none"/>
          </a:ln>
        </p:spPr>
      </p:cxnSp>
      <p:cxnSp>
        <p:nvCxnSpPr>
          <p:cNvPr id="1454" name="Google Shape;1454;p122"/>
          <p:cNvCxnSpPr/>
          <p:nvPr/>
        </p:nvCxnSpPr>
        <p:spPr>
          <a:xfrm rot="5400000">
            <a:off x="4001293" y="3237706"/>
            <a:ext cx="22098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55" name="Google Shape;1455;p122"/>
          <p:cNvCxnSpPr/>
          <p:nvPr/>
        </p:nvCxnSpPr>
        <p:spPr>
          <a:xfrm rot="5400000">
            <a:off x="5486400" y="3886200"/>
            <a:ext cx="914400" cy="3175"/>
          </a:xfrm>
          <a:prstGeom prst="straightConnector1">
            <a:avLst/>
          </a:prstGeom>
          <a:noFill/>
          <a:ln cap="flat" cmpd="sng" w="9525">
            <a:solidFill>
              <a:schemeClr val="dk1"/>
            </a:solidFill>
            <a:prstDash val="solid"/>
            <a:miter lim="800000"/>
            <a:headEnd len="med" w="med" type="none"/>
            <a:tailEnd len="med" w="med" type="none"/>
          </a:ln>
        </p:spPr>
      </p:cxnSp>
      <p:cxnSp>
        <p:nvCxnSpPr>
          <p:cNvPr id="1456" name="Google Shape;1456;p122"/>
          <p:cNvCxnSpPr/>
          <p:nvPr/>
        </p:nvCxnSpPr>
        <p:spPr>
          <a:xfrm>
            <a:off x="3581400" y="3429000"/>
            <a:ext cx="22860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457" name="Google Shape;1457;p122"/>
          <p:cNvCxnSpPr/>
          <p:nvPr/>
        </p:nvCxnSpPr>
        <p:spPr>
          <a:xfrm>
            <a:off x="3581400" y="2133600"/>
            <a:ext cx="1524000" cy="1587"/>
          </a:xfrm>
          <a:prstGeom prst="straightConnector1">
            <a:avLst/>
          </a:prstGeom>
          <a:noFill/>
          <a:ln cap="flat" cmpd="sng" w="9525">
            <a:solidFill>
              <a:schemeClr val="dk1"/>
            </a:solidFill>
            <a:prstDash val="solid"/>
            <a:miter lim="800000"/>
            <a:headEnd len="med" w="med" type="none"/>
            <a:tailEnd len="med" w="med" type="none"/>
          </a:ln>
        </p:spPr>
      </p:cxnSp>
      <p:sp>
        <p:nvSpPr>
          <p:cNvPr id="1458" name="Google Shape;1458;p122"/>
          <p:cNvSpPr/>
          <p:nvPr/>
        </p:nvSpPr>
        <p:spPr>
          <a:xfrm rot="5400000">
            <a:off x="5448300" y="4152900"/>
            <a:ext cx="152400" cy="838200"/>
          </a:xfrm>
          <a:prstGeom prst="rightBrace">
            <a:avLst>
              <a:gd fmla="val 327"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59" name="Google Shape;1459;p122"/>
          <p:cNvSpPr/>
          <p:nvPr/>
        </p:nvSpPr>
        <p:spPr>
          <a:xfrm rot="10800000">
            <a:off x="3352800" y="2133600"/>
            <a:ext cx="76200" cy="1295400"/>
          </a:xfrm>
          <a:prstGeom prst="rightBrace">
            <a:avLst>
              <a:gd fmla="val 106"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60" name="Google Shape;1460;p122"/>
          <p:cNvSpPr txBox="1"/>
          <p:nvPr/>
        </p:nvSpPr>
        <p:spPr>
          <a:xfrm>
            <a:off x="2971800" y="20574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y</a:t>
            </a:r>
            <a:r>
              <a:rPr b="0" baseline="-25000" i="0" lang="en-US" sz="1200" u="none">
                <a:solidFill>
                  <a:schemeClr val="dk1"/>
                </a:solidFill>
                <a:latin typeface="Arial"/>
                <a:ea typeface="Arial"/>
                <a:cs typeface="Arial"/>
                <a:sym typeface="Arial"/>
              </a:rPr>
              <a:t>k+1</a:t>
            </a:r>
            <a:endParaRPr/>
          </a:p>
        </p:txBody>
      </p:sp>
      <p:sp>
        <p:nvSpPr>
          <p:cNvPr id="1461" name="Google Shape;1461;p122"/>
          <p:cNvSpPr txBox="1"/>
          <p:nvPr/>
        </p:nvSpPr>
        <p:spPr>
          <a:xfrm>
            <a:off x="2971800" y="3200400"/>
            <a:ext cx="3016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y</a:t>
            </a:r>
            <a:r>
              <a:rPr b="0" baseline="-25000" i="0" lang="en-US" sz="1100" u="none">
                <a:solidFill>
                  <a:schemeClr val="dk1"/>
                </a:solidFill>
                <a:latin typeface="Arial"/>
                <a:ea typeface="Arial"/>
                <a:cs typeface="Arial"/>
                <a:sym typeface="Arial"/>
              </a:rPr>
              <a:t>k</a:t>
            </a:r>
            <a:endParaRPr/>
          </a:p>
        </p:txBody>
      </p:sp>
      <p:sp>
        <p:nvSpPr>
          <p:cNvPr id="1462" name="Google Shape;1462;p122"/>
          <p:cNvSpPr txBox="1"/>
          <p:nvPr/>
        </p:nvSpPr>
        <p:spPr>
          <a:xfrm>
            <a:off x="4876800" y="4572000"/>
            <a:ext cx="31273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a:t>
            </a:r>
            <a:endParaRPr/>
          </a:p>
        </p:txBody>
      </p:sp>
      <p:sp>
        <p:nvSpPr>
          <p:cNvPr id="1463" name="Google Shape;1463;p122"/>
          <p:cNvSpPr txBox="1"/>
          <p:nvPr/>
        </p:nvSpPr>
        <p:spPr>
          <a:xfrm>
            <a:off x="5943600" y="4572000"/>
            <a:ext cx="430212"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x</a:t>
            </a:r>
            <a:r>
              <a:rPr b="0" baseline="-25000" i="0" lang="en-US" sz="1200" u="none">
                <a:solidFill>
                  <a:schemeClr val="dk1"/>
                </a:solidFill>
                <a:latin typeface="Arial"/>
                <a:ea typeface="Arial"/>
                <a:cs typeface="Arial"/>
                <a:sym typeface="Arial"/>
              </a:rPr>
              <a:t>k+1</a:t>
            </a:r>
            <a:endParaRPr/>
          </a:p>
        </p:txBody>
      </p:sp>
      <p:cxnSp>
        <p:nvCxnSpPr>
          <p:cNvPr id="1464" name="Google Shape;1464;p122"/>
          <p:cNvCxnSpPr/>
          <p:nvPr/>
        </p:nvCxnSpPr>
        <p:spPr>
          <a:xfrm>
            <a:off x="3886200" y="5257800"/>
            <a:ext cx="2133600" cy="1587"/>
          </a:xfrm>
          <a:prstGeom prst="straightConnector1">
            <a:avLst/>
          </a:prstGeom>
          <a:noFill/>
          <a:ln cap="flat" cmpd="sng" w="9525">
            <a:solidFill>
              <a:srgbClr val="404040"/>
            </a:solidFill>
            <a:prstDash val="solid"/>
            <a:miter lim="800000"/>
            <a:headEnd len="med" w="med" type="none"/>
            <a:tailEnd len="med" w="med" type="stealth"/>
          </a:ln>
        </p:spPr>
      </p:cxnSp>
      <p:sp>
        <p:nvSpPr>
          <p:cNvPr id="1465" name="Google Shape;1465;p122"/>
          <p:cNvSpPr txBox="1"/>
          <p:nvPr/>
        </p:nvSpPr>
        <p:spPr>
          <a:xfrm>
            <a:off x="3657600" y="5334000"/>
            <a:ext cx="25955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Moving from left to right</a:t>
            </a:r>
            <a:endParaRPr/>
          </a:p>
        </p:txBody>
      </p:sp>
      <p:sp>
        <p:nvSpPr>
          <p:cNvPr id="1466" name="Google Shape;1466;p122"/>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23"/>
          <p:cNvSpPr/>
          <p:nvPr/>
        </p:nvSpPr>
        <p:spPr>
          <a:xfrm>
            <a:off x="609600" y="609600"/>
            <a:ext cx="7848600" cy="57150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Advantages:</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114300" lvl="0" marL="0" marR="0" rtl="0" algn="l">
              <a:lnSpc>
                <a:spcPct val="100000"/>
              </a:lnSpc>
              <a:spcBef>
                <a:spcPts val="0"/>
              </a:spcBef>
              <a:spcAft>
                <a:spcPts val="0"/>
              </a:spcAft>
              <a:buClr>
                <a:schemeClr val="dk1"/>
              </a:buClr>
              <a:buSzPts val="1800"/>
              <a:buFont typeface="Calibri"/>
              <a:buAutoNum type="romanLcPeriod"/>
            </a:pPr>
            <a:r>
              <a:rPr b="0" i="0" lang="en-US" sz="1800" u="none">
                <a:solidFill>
                  <a:schemeClr val="dk1"/>
                </a:solidFill>
                <a:latin typeface="Calibri"/>
                <a:ea typeface="Calibri"/>
                <a:cs typeface="Calibri"/>
                <a:sym typeface="Calibri"/>
              </a:rPr>
              <a:t>Accurate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Disadvantages</a:t>
            </a: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114300" lvl="0" marL="0" marR="0" rtl="0" algn="l">
              <a:lnSpc>
                <a:spcPct val="100000"/>
              </a:lnSpc>
              <a:spcBef>
                <a:spcPts val="0"/>
              </a:spcBef>
              <a:spcAft>
                <a:spcPts val="0"/>
              </a:spcAft>
              <a:buClr>
                <a:schemeClr val="dk1"/>
              </a:buClr>
              <a:buSzPts val="1800"/>
              <a:buFont typeface="Calibri"/>
              <a:buAutoNum type="romanLcPeriod"/>
            </a:pPr>
            <a:r>
              <a:rPr b="0" i="0" lang="en-US" sz="1800" u="none">
                <a:solidFill>
                  <a:schemeClr val="dk1"/>
                </a:solidFill>
                <a:latin typeface="Calibri"/>
                <a:ea typeface="Calibri"/>
                <a:cs typeface="Calibri"/>
                <a:sym typeface="Calibri"/>
              </a:rPr>
              <a:t>Slower as it uses floating point arithmetic</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472" name="Google Shape;1472;p12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73" name="Google Shape;1473;p12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474" name="Google Shape;1474;p123"/>
          <p:cNvSpPr txBox="1"/>
          <p:nvPr/>
        </p:nvSpPr>
        <p:spPr>
          <a:xfrm>
            <a:off x="1447800" y="0"/>
            <a:ext cx="63071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DDA (Digital Differential Analyzer)</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24"/>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Accurate and easier line drawing algorithm by Bresenham</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Vertical axis: </a:t>
            </a:r>
            <a:r>
              <a:rPr b="0" i="1" lang="en-US" sz="1800" u="none">
                <a:solidFill>
                  <a:schemeClr val="dk1"/>
                </a:solidFill>
                <a:latin typeface="Calibri"/>
                <a:ea typeface="Calibri"/>
                <a:cs typeface="Calibri"/>
                <a:sym typeface="Calibri"/>
              </a:rPr>
              <a:t>scan line</a:t>
            </a: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Horizontal axis: </a:t>
            </a:r>
            <a:r>
              <a:rPr b="0" i="1" lang="en-US" sz="1800" u="none">
                <a:solidFill>
                  <a:schemeClr val="dk1"/>
                </a:solidFill>
                <a:latin typeface="Calibri"/>
                <a:ea typeface="Calibri"/>
                <a:cs typeface="Calibri"/>
                <a:sym typeface="Calibri"/>
              </a:rPr>
              <a:t>pixel column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For slope &lt; 1 sample at unit </a:t>
            </a:r>
            <a:r>
              <a:rPr b="0" i="1" lang="en-US" sz="1800" u="none">
                <a:solidFill>
                  <a:schemeClr val="dk1"/>
                </a:solidFill>
                <a:latin typeface="Calibri"/>
                <a:ea typeface="Calibri"/>
                <a:cs typeface="Calibri"/>
                <a:sym typeface="Calibri"/>
              </a:rPr>
              <a:t>‘x’</a:t>
            </a:r>
            <a:r>
              <a:rPr b="0" i="0" lang="en-US" sz="1800" u="none">
                <a:solidFill>
                  <a:schemeClr val="dk1"/>
                </a:solidFill>
                <a:latin typeface="Calibri"/>
                <a:ea typeface="Calibri"/>
                <a:cs typeface="Calibri"/>
                <a:sym typeface="Calibri"/>
              </a:rPr>
              <a:t> interval in </a:t>
            </a:r>
            <a:r>
              <a:rPr b="0" i="1" lang="en-US" sz="1800" u="none">
                <a:solidFill>
                  <a:schemeClr val="dk1"/>
                </a:solidFill>
                <a:latin typeface="Calibri"/>
                <a:ea typeface="Calibri"/>
                <a:cs typeface="Calibri"/>
                <a:sym typeface="Calibri"/>
              </a:rPr>
              <a:t>‘x’ </a:t>
            </a:r>
            <a:r>
              <a:rPr b="0" i="0" lang="en-US" sz="1800" u="none">
                <a:solidFill>
                  <a:schemeClr val="dk1"/>
                </a:solidFill>
                <a:latin typeface="Calibri"/>
                <a:ea typeface="Calibri"/>
                <a:cs typeface="Calibri"/>
                <a:sym typeface="Calibri"/>
              </a:rPr>
              <a:t>direction, determine which of the two possible pixel positions is closer to the line path at each sample step.</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Bresenham’s algorithm gives the solution to this problem by testing the sign of the integer parameter whose value is proportional to difference between the separation of two pixel positions from actual line path.</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1480" name="Google Shape;1480;p12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81" name="Google Shape;1481;p12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482" name="Google Shape;1482;p124"/>
          <p:cNvSpPr txBox="1"/>
          <p:nvPr/>
        </p:nvSpPr>
        <p:spPr>
          <a:xfrm>
            <a:off x="1447800" y="0"/>
            <a:ext cx="689610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Bresenham’s Line Drawing Algorithm</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2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88" name="Google Shape;1488;p12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1489" name="Google Shape;1489;p125"/>
          <p:cNvPicPr preferRelativeResize="0"/>
          <p:nvPr/>
        </p:nvPicPr>
        <p:blipFill rotWithShape="1">
          <a:blip r:embed="rId3">
            <a:alphaModFix/>
          </a:blip>
          <a:srcRect b="0" l="0" r="0" t="0"/>
          <a:stretch/>
        </p:blipFill>
        <p:spPr>
          <a:xfrm>
            <a:off x="533400" y="990600"/>
            <a:ext cx="8161337" cy="4114800"/>
          </a:xfrm>
          <a:prstGeom prst="rect">
            <a:avLst/>
          </a:prstGeom>
          <a:noFill/>
          <a:ln>
            <a:noFill/>
          </a:ln>
        </p:spPr>
      </p:pic>
      <p:sp>
        <p:nvSpPr>
          <p:cNvPr id="1490" name="Google Shape;1490;p125"/>
          <p:cNvSpPr txBox="1"/>
          <p:nvPr/>
        </p:nvSpPr>
        <p:spPr>
          <a:xfrm>
            <a:off x="1447800" y="0"/>
            <a:ext cx="275748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Line Drawing</a:t>
            </a:r>
            <a:endParaRPr/>
          </a:p>
          <a:p>
            <a:pPr indent="0" lvl="0" marL="0" marR="0" rtl="0" algn="l">
              <a:lnSpc>
                <a:spcPct val="100000"/>
              </a:lnSpc>
              <a:spcBef>
                <a:spcPts val="0"/>
              </a:spcBef>
              <a:spcAft>
                <a:spcPts val="0"/>
              </a:spcAft>
              <a:buNone/>
            </a:pPr>
            <a:r>
              <a:t/>
            </a:r>
            <a:endParaRPr b="1" i="0" sz="3200" u="none">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26"/>
          <p:cNvSpPr/>
          <p:nvPr/>
        </p:nvSpPr>
        <p:spPr>
          <a:xfrm>
            <a:off x="381000" y="1066800"/>
            <a:ext cx="80772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Algorithm for 0&lt;</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Calibri"/>
                <a:ea typeface="Calibri"/>
                <a:cs typeface="Calibri"/>
                <a:sym typeface="Calibri"/>
              </a:rPr>
              <a:t>&lt;1</a:t>
            </a:r>
            <a:endParaRPr/>
          </a:p>
          <a:p>
            <a:pPr indent="0" lvl="1" marL="457200" marR="0" rtl="0" algn="l">
              <a:lnSpc>
                <a:spcPct val="11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Input the two line endpoints and store the left end point in (</a:t>
            </a:r>
            <a:r>
              <a:rPr b="0" i="1" lang="en-US" sz="2000" u="none" cap="none" strike="noStrike">
                <a:solidFill>
                  <a:schemeClr val="dk1"/>
                </a:solidFill>
                <a:latin typeface="Times New Roman"/>
                <a:ea typeface="Times New Roman"/>
                <a:cs typeface="Times New Roman"/>
                <a:sym typeface="Times New Roman"/>
              </a:rPr>
              <a:t>x</a:t>
            </a:r>
            <a:r>
              <a:rPr b="0" baseline="-2500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chemeClr val="dk1"/>
                </a:solidFill>
                <a:latin typeface="Calibri"/>
                <a:ea typeface="Calibri"/>
                <a:cs typeface="Calibri"/>
                <a:sym typeface="Calibri"/>
              </a:rPr>
              <a:t>, </a:t>
            </a:r>
            <a:r>
              <a:rPr b="0" i="1" lang="en-US" sz="2000" u="none" cap="none" strike="noStrike">
                <a:solidFill>
                  <a:schemeClr val="dk1"/>
                </a:solidFill>
                <a:latin typeface="Times New Roman"/>
                <a:ea typeface="Times New Roman"/>
                <a:cs typeface="Times New Roman"/>
                <a:sym typeface="Times New Roman"/>
              </a:rPr>
              <a:t>y</a:t>
            </a:r>
            <a:r>
              <a:rPr b="0" baseline="-2500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chemeClr val="dk1"/>
                </a:solidFill>
                <a:latin typeface="Calibri"/>
                <a:ea typeface="Calibri"/>
                <a:cs typeface="Calibri"/>
                <a:sym typeface="Calibri"/>
              </a:rPr>
              <a:t>) </a:t>
            </a:r>
            <a:endParaRPr/>
          </a:p>
          <a:p>
            <a:pPr indent="0" lvl="1" marL="4572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Load (</a:t>
            </a:r>
            <a:r>
              <a:rPr b="0" i="1" lang="en-US" sz="2000" u="none" cap="none" strike="noStrike">
                <a:solidFill>
                  <a:schemeClr val="dk1"/>
                </a:solidFill>
                <a:latin typeface="Times New Roman"/>
                <a:ea typeface="Times New Roman"/>
                <a:cs typeface="Times New Roman"/>
                <a:sym typeface="Times New Roman"/>
              </a:rPr>
              <a:t>x</a:t>
            </a:r>
            <a:r>
              <a:rPr b="0" baseline="-2500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chemeClr val="dk1"/>
                </a:solidFill>
                <a:latin typeface="Calibri"/>
                <a:ea typeface="Calibri"/>
                <a:cs typeface="Calibri"/>
                <a:sym typeface="Calibri"/>
              </a:rPr>
              <a:t>, </a:t>
            </a:r>
            <a:r>
              <a:rPr b="0" i="1" lang="en-US" sz="2000" u="none" cap="none" strike="noStrike">
                <a:solidFill>
                  <a:schemeClr val="dk1"/>
                </a:solidFill>
                <a:latin typeface="Times New Roman"/>
                <a:ea typeface="Times New Roman"/>
                <a:cs typeface="Times New Roman"/>
                <a:sym typeface="Times New Roman"/>
              </a:rPr>
              <a:t>y</a:t>
            </a:r>
            <a:r>
              <a:rPr b="0" baseline="-2500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chemeClr val="dk1"/>
                </a:solidFill>
                <a:latin typeface="Calibri"/>
                <a:ea typeface="Calibri"/>
                <a:cs typeface="Calibri"/>
                <a:sym typeface="Calibri"/>
              </a:rPr>
              <a:t>) into the frame buffer; that is, plot the first point</a:t>
            </a:r>
            <a:endParaRPr/>
          </a:p>
          <a:p>
            <a:pPr indent="0" lvl="1" marL="457200" marR="0" rtl="0" algn="l">
              <a:lnSpc>
                <a:spcPct val="11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Calculate constants </a:t>
            </a:r>
            <a:r>
              <a:rPr b="0" i="0" lang="en-US" sz="2000" u="none" cap="none" strike="noStrike">
                <a:solidFill>
                  <a:schemeClr val="dk1"/>
                </a:solidFill>
                <a:latin typeface="Times New Roman"/>
                <a:ea typeface="Times New Roman"/>
                <a:cs typeface="Times New Roman"/>
                <a:sym typeface="Times New Roman"/>
              </a:rPr>
              <a:t>Δ</a:t>
            </a:r>
            <a:r>
              <a:rPr b="0" i="1" lang="en-US" sz="2000" u="none" cap="none" strike="noStrike">
                <a:solidFill>
                  <a:schemeClr val="dk1"/>
                </a:solidFill>
                <a:latin typeface="Times New Roman"/>
                <a:ea typeface="Times New Roman"/>
                <a:cs typeface="Times New Roman"/>
                <a:sym typeface="Times New Roman"/>
              </a:rPr>
              <a:t>x</a:t>
            </a:r>
            <a:r>
              <a:rPr b="0"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Times New Roman"/>
                <a:ea typeface="Times New Roman"/>
                <a:cs typeface="Times New Roman"/>
                <a:sym typeface="Times New Roman"/>
              </a:rPr>
              <a:t>Δ</a:t>
            </a:r>
            <a:r>
              <a:rPr b="0" i="1" lang="en-US" sz="2000" u="none" cap="none" strike="noStrike">
                <a:solidFill>
                  <a:schemeClr val="dk1"/>
                </a:solidFill>
                <a:latin typeface="Times New Roman"/>
                <a:ea typeface="Times New Roman"/>
                <a:cs typeface="Times New Roman"/>
                <a:sym typeface="Times New Roman"/>
              </a:rPr>
              <a:t>y</a:t>
            </a:r>
            <a:r>
              <a:rPr b="0"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Times New Roman"/>
                <a:ea typeface="Times New Roman"/>
                <a:cs typeface="Times New Roman"/>
                <a:sym typeface="Times New Roman"/>
              </a:rPr>
              <a:t>2Δ</a:t>
            </a:r>
            <a:r>
              <a:rPr b="0" i="1" lang="en-US" sz="2000" u="none" cap="none" strike="noStrike">
                <a:solidFill>
                  <a:schemeClr val="dk1"/>
                </a:solidFill>
                <a:latin typeface="Times New Roman"/>
                <a:ea typeface="Times New Roman"/>
                <a:cs typeface="Times New Roman"/>
                <a:sym typeface="Times New Roman"/>
              </a:rPr>
              <a:t>y</a:t>
            </a:r>
            <a:r>
              <a:rPr b="0" i="0" lang="en-US" sz="2000" u="none" cap="none" strike="noStrike">
                <a:solidFill>
                  <a:schemeClr val="dk1"/>
                </a:solidFill>
                <a:latin typeface="Calibri"/>
                <a:ea typeface="Calibri"/>
                <a:cs typeface="Calibri"/>
                <a:sym typeface="Calibri"/>
              </a:rPr>
              <a:t>, and </a:t>
            </a:r>
            <a:r>
              <a:rPr b="0" i="0" lang="en-US" sz="2000" u="none" cap="none" strike="noStrike">
                <a:solidFill>
                  <a:schemeClr val="dk1"/>
                </a:solidFill>
                <a:latin typeface="Times New Roman"/>
                <a:ea typeface="Times New Roman"/>
                <a:cs typeface="Times New Roman"/>
                <a:sym typeface="Times New Roman"/>
              </a:rPr>
              <a:t>2Δ</a:t>
            </a:r>
            <a:r>
              <a:rPr b="0" i="1" lang="en-US" sz="2000" u="none" cap="none" strike="noStrike">
                <a:solidFill>
                  <a:schemeClr val="dk1"/>
                </a:solidFill>
                <a:latin typeface="Times New Roman"/>
                <a:ea typeface="Times New Roman"/>
                <a:cs typeface="Times New Roman"/>
                <a:sym typeface="Times New Roman"/>
              </a:rPr>
              <a:t>y− </a:t>
            </a:r>
            <a:r>
              <a:rPr b="0" i="0" lang="en-US" sz="2000" u="none" cap="none" strike="noStrike">
                <a:solidFill>
                  <a:schemeClr val="dk1"/>
                </a:solidFill>
                <a:latin typeface="Times New Roman"/>
                <a:ea typeface="Times New Roman"/>
                <a:cs typeface="Times New Roman"/>
                <a:sym typeface="Times New Roman"/>
              </a:rPr>
              <a:t>2Δ</a:t>
            </a:r>
            <a:r>
              <a:rPr b="0" i="1" lang="en-US" sz="2000" u="none" cap="none" strike="noStrike">
                <a:solidFill>
                  <a:schemeClr val="dk1"/>
                </a:solidFill>
                <a:latin typeface="Times New Roman"/>
                <a:ea typeface="Times New Roman"/>
                <a:cs typeface="Times New Roman"/>
                <a:sym typeface="Times New Roman"/>
              </a:rPr>
              <a:t>x</a:t>
            </a:r>
            <a:r>
              <a:rPr b="0" i="0" lang="en-US" sz="2000" u="none" cap="none" strike="noStrike">
                <a:solidFill>
                  <a:schemeClr val="dk1"/>
                </a:solidFill>
                <a:latin typeface="Calibri"/>
                <a:ea typeface="Calibri"/>
                <a:cs typeface="Calibri"/>
                <a:sym typeface="Calibri"/>
              </a:rPr>
              <a:t>, and obtain the starting value for the decision parameter as </a:t>
            </a:r>
            <a:endParaRPr/>
          </a:p>
          <a:p>
            <a:pPr indent="0" lvl="1" marL="457200" marR="0" rtl="0" algn="l">
              <a:lnSpc>
                <a:spcPct val="11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At each </a:t>
            </a:r>
            <a:r>
              <a:rPr b="0" i="1" lang="en-US" sz="2000" u="none" cap="none" strike="noStrike">
                <a:solidFill>
                  <a:schemeClr val="dk1"/>
                </a:solidFill>
                <a:latin typeface="Times New Roman"/>
                <a:ea typeface="Times New Roman"/>
                <a:cs typeface="Times New Roman"/>
                <a:sym typeface="Times New Roman"/>
              </a:rPr>
              <a:t>x</a:t>
            </a:r>
            <a:r>
              <a:rPr b="0" baseline="-25000" i="1" lang="en-US" sz="2000" u="none" cap="none" strike="noStrike">
                <a:solidFill>
                  <a:schemeClr val="dk1"/>
                </a:solidFill>
                <a:latin typeface="Times New Roman"/>
                <a:ea typeface="Times New Roman"/>
                <a:cs typeface="Times New Roman"/>
                <a:sym typeface="Times New Roman"/>
              </a:rPr>
              <a:t>k</a:t>
            </a:r>
            <a:r>
              <a:rPr b="0" i="0" lang="en-US" sz="2000" u="none" cap="none" strike="noStrike">
                <a:solidFill>
                  <a:schemeClr val="dk1"/>
                </a:solidFill>
                <a:latin typeface="Calibri"/>
                <a:ea typeface="Calibri"/>
                <a:cs typeface="Calibri"/>
                <a:sym typeface="Calibri"/>
              </a:rPr>
              <a:t> along the line, start at </a:t>
            </a:r>
            <a:r>
              <a:rPr b="0" i="1" lang="en-US" sz="2000" u="none" cap="none" strike="noStrike">
                <a:solidFill>
                  <a:schemeClr val="dk1"/>
                </a:solidFill>
                <a:latin typeface="Times New Roman"/>
                <a:ea typeface="Times New Roman"/>
                <a:cs typeface="Times New Roman"/>
                <a:sym typeface="Times New Roman"/>
              </a:rPr>
              <a:t>k </a:t>
            </a:r>
            <a:r>
              <a:rPr b="0" i="0" lang="en-US" sz="2000" u="none" cap="none" strike="noStrike">
                <a:solidFill>
                  <a:schemeClr val="dk1"/>
                </a:solidFill>
                <a:latin typeface="Times New Roman"/>
                <a:ea typeface="Times New Roman"/>
                <a:cs typeface="Times New Roman"/>
                <a:sym typeface="Times New Roman"/>
              </a:rPr>
              <a:t>=0</a:t>
            </a:r>
            <a:r>
              <a:rPr b="0" i="0" lang="en-US" sz="2000" u="none" cap="none" strike="noStrike">
                <a:solidFill>
                  <a:schemeClr val="dk1"/>
                </a:solidFill>
                <a:latin typeface="Calibri"/>
                <a:ea typeface="Calibri"/>
                <a:cs typeface="Calibri"/>
                <a:sym typeface="Calibri"/>
              </a:rPr>
              <a:t>, perform the following test:</a:t>
            </a:r>
            <a:endParaRPr/>
          </a:p>
          <a:p>
            <a:pPr indent="0" lvl="2" marL="914400" marR="0" rtl="0" algn="l">
              <a:lnSpc>
                <a:spcPct val="11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If </a:t>
            </a:r>
            <a:r>
              <a:rPr b="0" i="1" lang="en-US" sz="1800" u="none" cap="none" strike="noStrike">
                <a:solidFill>
                  <a:schemeClr val="dk1"/>
                </a:solidFill>
                <a:latin typeface="Times New Roman"/>
                <a:ea typeface="Times New Roman"/>
                <a:cs typeface="Times New Roman"/>
                <a:sym typeface="Times New Roman"/>
              </a:rPr>
              <a:t>p</a:t>
            </a:r>
            <a:r>
              <a:rPr b="0" baseline="-25000" i="1" lang="en-US" sz="1800" u="none" cap="none" strike="noStrike">
                <a:solidFill>
                  <a:schemeClr val="dk1"/>
                </a:solidFill>
                <a:latin typeface="Times New Roman"/>
                <a:ea typeface="Times New Roman"/>
                <a:cs typeface="Times New Roman"/>
                <a:sym typeface="Times New Roman"/>
              </a:rPr>
              <a:t>k</a:t>
            </a:r>
            <a:r>
              <a:rPr b="0" i="1"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&lt; 0</a:t>
            </a:r>
            <a:r>
              <a:rPr b="0" i="0" lang="en-US" sz="1800" u="none" cap="none" strike="noStrike">
                <a:solidFill>
                  <a:schemeClr val="dk1"/>
                </a:solidFill>
                <a:latin typeface="Calibri"/>
                <a:ea typeface="Calibri"/>
                <a:cs typeface="Calibri"/>
                <a:sym typeface="Calibri"/>
              </a:rPr>
              <a:t>, the next point to plot is (</a:t>
            </a:r>
            <a:r>
              <a:rPr b="0" i="1" lang="en-US" sz="1800" u="none" cap="none" strike="noStrike">
                <a:solidFill>
                  <a:schemeClr val="dk1"/>
                </a:solidFill>
                <a:latin typeface="Times New Roman"/>
                <a:ea typeface="Times New Roman"/>
                <a:cs typeface="Times New Roman"/>
                <a:sym typeface="Times New Roman"/>
              </a:rPr>
              <a:t>x</a:t>
            </a:r>
            <a:r>
              <a:rPr b="0" baseline="-25000" i="1" lang="en-US" sz="1800" u="none" cap="none" strike="noStrike">
                <a:solidFill>
                  <a:schemeClr val="dk1"/>
                </a:solidFill>
                <a:latin typeface="Times New Roman"/>
                <a:ea typeface="Times New Roman"/>
                <a:cs typeface="Times New Roman"/>
                <a:sym typeface="Times New Roman"/>
              </a:rPr>
              <a:t>k</a:t>
            </a:r>
            <a:r>
              <a:rPr b="0" i="0" lang="en-US" sz="1800" u="none" cap="none" strike="noStrike">
                <a:solidFill>
                  <a:schemeClr val="dk1"/>
                </a:solidFill>
                <a:latin typeface="Times New Roman"/>
                <a:ea typeface="Times New Roman"/>
                <a:cs typeface="Times New Roman"/>
                <a:sym typeface="Times New Roman"/>
              </a:rPr>
              <a:t>+1</a:t>
            </a:r>
            <a:r>
              <a:rPr b="0" i="0" lang="en-US" sz="1800" u="none" cap="none" strike="noStrike">
                <a:solidFill>
                  <a:schemeClr val="dk1"/>
                </a:solidFill>
                <a:latin typeface="Calibri"/>
                <a:ea typeface="Calibri"/>
                <a:cs typeface="Calibri"/>
                <a:sym typeface="Calibri"/>
              </a:rPr>
              <a:t>, </a:t>
            </a:r>
            <a:r>
              <a:rPr b="0" i="1" lang="en-US" sz="1800" u="none" cap="none" strike="noStrike">
                <a:solidFill>
                  <a:schemeClr val="dk1"/>
                </a:solidFill>
                <a:latin typeface="Times New Roman"/>
                <a:ea typeface="Times New Roman"/>
                <a:cs typeface="Times New Roman"/>
                <a:sym typeface="Times New Roman"/>
              </a:rPr>
              <a:t>y</a:t>
            </a:r>
            <a:r>
              <a:rPr b="0" baseline="-25000" i="1" lang="en-US" sz="1800" u="none" cap="none" strike="noStrike">
                <a:solidFill>
                  <a:schemeClr val="dk1"/>
                </a:solidFill>
                <a:latin typeface="Times New Roman"/>
                <a:ea typeface="Times New Roman"/>
                <a:cs typeface="Times New Roman"/>
                <a:sym typeface="Times New Roman"/>
              </a:rPr>
              <a:t>k</a:t>
            </a:r>
            <a:r>
              <a:rPr b="0" i="0" lang="en-US" sz="1800" u="none" cap="none" strike="noStrike">
                <a:solidFill>
                  <a:schemeClr val="dk1"/>
                </a:solidFill>
                <a:latin typeface="Calibri"/>
                <a:ea typeface="Calibri"/>
                <a:cs typeface="Calibri"/>
                <a:sym typeface="Calibri"/>
              </a:rPr>
              <a:t>) and</a:t>
            </a:r>
            <a:endParaRPr/>
          </a:p>
          <a:p>
            <a:pPr indent="0" lvl="1" marL="457200" marR="0" rtl="0" algn="l">
              <a:lnSpc>
                <a:spcPct val="11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2" marL="914400" marR="0" rtl="0" algn="l">
              <a:lnSpc>
                <a:spcPct val="11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Otherwise, the next point to plot is (</a:t>
            </a:r>
            <a:r>
              <a:rPr b="0" i="1" lang="en-US" sz="1800" u="none" cap="none" strike="noStrike">
                <a:solidFill>
                  <a:schemeClr val="dk1"/>
                </a:solidFill>
                <a:latin typeface="Times New Roman"/>
                <a:ea typeface="Times New Roman"/>
                <a:cs typeface="Times New Roman"/>
                <a:sym typeface="Times New Roman"/>
              </a:rPr>
              <a:t>x</a:t>
            </a:r>
            <a:r>
              <a:rPr b="0" baseline="-25000" i="1" lang="en-US" sz="1800" u="none" cap="none" strike="noStrike">
                <a:solidFill>
                  <a:schemeClr val="dk1"/>
                </a:solidFill>
                <a:latin typeface="Times New Roman"/>
                <a:ea typeface="Times New Roman"/>
                <a:cs typeface="Times New Roman"/>
                <a:sym typeface="Times New Roman"/>
              </a:rPr>
              <a:t>k</a:t>
            </a:r>
            <a:r>
              <a:rPr b="0" i="0" lang="en-US" sz="1800" u="none" cap="none" strike="noStrike">
                <a:solidFill>
                  <a:schemeClr val="dk1"/>
                </a:solidFill>
                <a:latin typeface="Times New Roman"/>
                <a:ea typeface="Times New Roman"/>
                <a:cs typeface="Times New Roman"/>
                <a:sym typeface="Times New Roman"/>
              </a:rPr>
              <a:t>+1</a:t>
            </a:r>
            <a:r>
              <a:rPr b="0" i="0" lang="en-US" sz="1800" u="none" cap="none" strike="noStrike">
                <a:solidFill>
                  <a:schemeClr val="dk1"/>
                </a:solidFill>
                <a:latin typeface="Calibri"/>
                <a:ea typeface="Calibri"/>
                <a:cs typeface="Calibri"/>
                <a:sym typeface="Calibri"/>
              </a:rPr>
              <a:t>, </a:t>
            </a:r>
            <a:r>
              <a:rPr b="0" i="1" lang="en-US" sz="1800" u="none" cap="none" strike="noStrike">
                <a:solidFill>
                  <a:schemeClr val="dk1"/>
                </a:solidFill>
                <a:latin typeface="Times New Roman"/>
                <a:ea typeface="Times New Roman"/>
                <a:cs typeface="Times New Roman"/>
                <a:sym typeface="Times New Roman"/>
              </a:rPr>
              <a:t>y</a:t>
            </a:r>
            <a:r>
              <a:rPr b="0" baseline="-25000" i="1" lang="en-US" sz="1800" u="none" cap="none" strike="noStrike">
                <a:solidFill>
                  <a:schemeClr val="dk1"/>
                </a:solidFill>
                <a:latin typeface="Times New Roman"/>
                <a:ea typeface="Times New Roman"/>
                <a:cs typeface="Times New Roman"/>
                <a:sym typeface="Times New Roman"/>
              </a:rPr>
              <a:t>k</a:t>
            </a:r>
            <a:r>
              <a:rPr b="0" i="0" lang="en-US" sz="1800" u="none" cap="none" strike="noStrike">
                <a:solidFill>
                  <a:schemeClr val="dk1"/>
                </a:solidFill>
                <a:latin typeface="Times New Roman"/>
                <a:ea typeface="Times New Roman"/>
                <a:cs typeface="Times New Roman"/>
                <a:sym typeface="Times New Roman"/>
              </a:rPr>
              <a:t>+1</a:t>
            </a:r>
            <a:r>
              <a:rPr b="0" i="0" lang="en-US" sz="1800" u="none" cap="none" strike="noStrike">
                <a:solidFill>
                  <a:schemeClr val="dk1"/>
                </a:solidFill>
                <a:latin typeface="Calibri"/>
                <a:ea typeface="Calibri"/>
                <a:cs typeface="Calibri"/>
                <a:sym typeface="Calibri"/>
              </a:rPr>
              <a:t>) and</a:t>
            </a:r>
            <a:endParaRPr/>
          </a:p>
          <a:p>
            <a:pPr indent="0" lvl="1" marL="457200" marR="0" rtl="0" algn="l">
              <a:lnSpc>
                <a:spcPct val="11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Repeat step 4 </a:t>
            </a:r>
            <a:r>
              <a:rPr b="0" i="0" lang="en-US" sz="2000" u="none" cap="none" strike="noStrike">
                <a:solidFill>
                  <a:schemeClr val="dk1"/>
                </a:solidFill>
                <a:latin typeface="Times New Roman"/>
                <a:ea typeface="Times New Roman"/>
                <a:cs typeface="Times New Roman"/>
                <a:sym typeface="Times New Roman"/>
              </a:rPr>
              <a:t>Δ</a:t>
            </a:r>
            <a:r>
              <a:rPr b="0" i="1" lang="en-US" sz="2000" u="none" cap="none" strike="noStrike">
                <a:solidFill>
                  <a:schemeClr val="dk1"/>
                </a:solidFill>
                <a:latin typeface="Times New Roman"/>
                <a:ea typeface="Times New Roman"/>
                <a:cs typeface="Times New Roman"/>
                <a:sym typeface="Times New Roman"/>
              </a:rPr>
              <a:t>x</a:t>
            </a:r>
            <a:r>
              <a:rPr b="0" i="0" lang="en-US" sz="2000" u="none" cap="none" strike="noStrike">
                <a:solidFill>
                  <a:schemeClr val="dk1"/>
                </a:solidFill>
                <a:latin typeface="Calibri"/>
                <a:ea typeface="Calibri"/>
                <a:cs typeface="Calibri"/>
                <a:sym typeface="Calibri"/>
              </a:rPr>
              <a:t> times</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
        <p:nvSpPr>
          <p:cNvPr id="1496" name="Google Shape;1496;p12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497" name="Google Shape;1497;p12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498" name="Google Shape;1498;p126"/>
          <p:cNvSpPr txBox="1"/>
          <p:nvPr/>
        </p:nvSpPr>
        <p:spPr>
          <a:xfrm>
            <a:off x="1447800" y="0"/>
            <a:ext cx="275748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Line Drawing</a:t>
            </a:r>
            <a:endParaRPr/>
          </a:p>
          <a:p>
            <a:pPr indent="0" lvl="0" marL="0" marR="0" rtl="0" algn="l">
              <a:lnSpc>
                <a:spcPct val="100000"/>
              </a:lnSpc>
              <a:spcBef>
                <a:spcPts val="0"/>
              </a:spcBef>
              <a:spcAft>
                <a:spcPts val="0"/>
              </a:spcAft>
              <a:buNone/>
            </a:pPr>
            <a:r>
              <a:t/>
            </a:r>
            <a:endParaRPr b="1" i="0" sz="3200" u="non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27"/>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distance between adjacent sets of red, green and blue dots.</a:t>
            </a:r>
            <a:endParaRPr/>
          </a:p>
          <a:p>
            <a:pPr indent="0" lvl="1" marL="4572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dot pitch of the monitor indicates how fine the dots are that make up the picture. </a:t>
            </a:r>
            <a:endParaRPr/>
          </a:p>
          <a:p>
            <a:pPr indent="0" lvl="1" marL="4572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smaller the dot pitch, the more sharp and detailed the image.</a:t>
            </a:r>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p:txBody>
      </p:sp>
      <p:sp>
        <p:nvSpPr>
          <p:cNvPr id="1504" name="Google Shape;1504;p12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05" name="Google Shape;1505;p12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06" name="Google Shape;1506;p127"/>
          <p:cNvSpPr txBox="1"/>
          <p:nvPr/>
        </p:nvSpPr>
        <p:spPr>
          <a:xfrm>
            <a:off x="1447800" y="0"/>
            <a:ext cx="1847850"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Dot Pitch</a:t>
            </a:r>
            <a:endParaRPr/>
          </a:p>
          <a:p>
            <a:pPr indent="0" lvl="0" marL="0" marR="0" rtl="0" algn="l">
              <a:lnSpc>
                <a:spcPct val="100000"/>
              </a:lnSpc>
              <a:spcBef>
                <a:spcPts val="0"/>
              </a:spcBef>
              <a:spcAft>
                <a:spcPts val="0"/>
              </a:spcAft>
              <a:buNone/>
            </a:pPr>
            <a:r>
              <a:t/>
            </a:r>
            <a:endParaRPr b="0" i="0" sz="3200" u="non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28"/>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Standard output primitive in graphics packages is </a:t>
            </a:r>
            <a:r>
              <a:rPr b="0" i="0" lang="en-US" sz="1800" u="none">
                <a:solidFill>
                  <a:schemeClr val="dk1"/>
                </a:solidFill>
                <a:latin typeface="Calibri"/>
                <a:ea typeface="Calibri"/>
                <a:cs typeface="Calibri"/>
                <a:sym typeface="Calibri"/>
              </a:rPr>
              <a:t>solid color ,patterned polygon area</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Polygons are easier to process due to </a:t>
            </a:r>
            <a:r>
              <a:rPr b="0" i="0" lang="en-US" sz="1800" u="none">
                <a:solidFill>
                  <a:schemeClr val="dk1"/>
                </a:solidFill>
                <a:latin typeface="Calibri"/>
                <a:ea typeface="Calibri"/>
                <a:cs typeface="Calibri"/>
                <a:sym typeface="Calibri"/>
              </a:rPr>
              <a:t>linear boundaries</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Two basic approaches to area filling on a raster system</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1. </a:t>
            </a:r>
            <a:r>
              <a:rPr b="0" i="0" lang="en-US" sz="1800" u="none">
                <a:solidFill>
                  <a:schemeClr val="dk1"/>
                </a:solidFill>
                <a:latin typeface="Calibri"/>
                <a:ea typeface="Calibri"/>
                <a:cs typeface="Calibri"/>
                <a:sym typeface="Calibri"/>
              </a:rPr>
              <a:t>Determine the overlap intervals </a:t>
            </a:r>
            <a:r>
              <a:rPr b="1" i="0" lang="en-US" sz="1800" u="none">
                <a:solidFill>
                  <a:schemeClr val="dk1"/>
                </a:solidFill>
                <a:latin typeface="Calibri"/>
                <a:ea typeface="Calibri"/>
                <a:cs typeface="Calibri"/>
                <a:sym typeface="Calibri"/>
              </a:rPr>
              <a:t>for scan lines that cross the area.</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Typically useful for filling polygons, circles, ellipses</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2.</a:t>
            </a:r>
            <a:r>
              <a:rPr b="0" i="0" lang="en-US" sz="1800" u="none">
                <a:solidFill>
                  <a:schemeClr val="dk1"/>
                </a:solidFill>
                <a:latin typeface="Calibri"/>
                <a:ea typeface="Calibri"/>
                <a:cs typeface="Calibri"/>
                <a:sym typeface="Calibri"/>
              </a:rPr>
              <a:t>Start from a given interior position</a:t>
            </a:r>
            <a:r>
              <a:rPr b="1" i="0" lang="en-US" sz="1800" u="none">
                <a:solidFill>
                  <a:schemeClr val="dk1"/>
                </a:solidFill>
                <a:latin typeface="Calibri"/>
                <a:ea typeface="Calibri"/>
                <a:cs typeface="Calibri"/>
                <a:sym typeface="Calibri"/>
              </a:rPr>
              <a:t> and paint outwards from </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this point until we encounter the specified boundary conditions</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useful for filling more complex boundaries, interactive painting       </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system.</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a:p>
        </p:txBody>
      </p:sp>
      <p:sp>
        <p:nvSpPr>
          <p:cNvPr id="1512" name="Google Shape;1512;p12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13" name="Google Shape;1513;p12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14" name="Google Shape;1514;p128"/>
          <p:cNvSpPr txBox="1"/>
          <p:nvPr/>
        </p:nvSpPr>
        <p:spPr>
          <a:xfrm>
            <a:off x="1447800" y="0"/>
            <a:ext cx="4452937"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Filled  Area Primitives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29"/>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Two things to consider</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i. </a:t>
            </a:r>
            <a:r>
              <a:rPr b="0" i="0" lang="en-US" sz="1800" u="none">
                <a:solidFill>
                  <a:schemeClr val="dk1"/>
                </a:solidFill>
                <a:latin typeface="Calibri"/>
                <a:ea typeface="Calibri"/>
                <a:cs typeface="Calibri"/>
                <a:sym typeface="Calibri"/>
              </a:rPr>
              <a:t>which pixels</a:t>
            </a:r>
            <a:r>
              <a:rPr b="1" i="0" lang="en-US" sz="1800" u="none">
                <a:solidFill>
                  <a:schemeClr val="dk1"/>
                </a:solidFill>
                <a:latin typeface="Calibri"/>
                <a:ea typeface="Calibri"/>
                <a:cs typeface="Calibri"/>
                <a:sym typeface="Calibri"/>
              </a:rPr>
              <a:t> to fill</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ii. with </a:t>
            </a:r>
            <a:r>
              <a:rPr b="0" i="0" lang="en-US" sz="1800" u="none">
                <a:solidFill>
                  <a:schemeClr val="dk1"/>
                </a:solidFill>
                <a:latin typeface="Calibri"/>
                <a:ea typeface="Calibri"/>
                <a:cs typeface="Calibri"/>
                <a:sym typeface="Calibri"/>
              </a:rPr>
              <a:t>what value</a:t>
            </a:r>
            <a:r>
              <a:rPr b="1" i="0" lang="en-US" sz="1800" u="none">
                <a:solidFill>
                  <a:schemeClr val="dk1"/>
                </a:solidFill>
                <a:latin typeface="Calibri"/>
                <a:ea typeface="Calibri"/>
                <a:cs typeface="Calibri"/>
                <a:sym typeface="Calibri"/>
              </a:rPr>
              <a:t> to fill</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Move along scan line (from left to right) that intersect the primitive and fill in pixels that lay inside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To fill rectangle with solid color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Set each pixel lying on scan line running from left edge to right with same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pixel value, each span from x </a:t>
            </a:r>
            <a:r>
              <a:rPr b="1" baseline="-25000" i="0" lang="en-US" sz="1800" u="none">
                <a:solidFill>
                  <a:schemeClr val="dk1"/>
                </a:solidFill>
                <a:latin typeface="Calibri"/>
                <a:ea typeface="Calibri"/>
                <a:cs typeface="Calibri"/>
                <a:sym typeface="Calibri"/>
              </a:rPr>
              <a:t>max</a:t>
            </a:r>
            <a:r>
              <a:rPr b="1" i="0" lang="en-US" sz="1800" u="none">
                <a:solidFill>
                  <a:schemeClr val="dk1"/>
                </a:solidFill>
                <a:latin typeface="Calibri"/>
                <a:ea typeface="Calibri"/>
                <a:cs typeface="Calibri"/>
                <a:sym typeface="Calibri"/>
              </a:rPr>
              <a:t> to x</a:t>
            </a:r>
            <a:r>
              <a:rPr b="1" baseline="-25000" i="0" lang="en-US" sz="1800" u="none">
                <a:solidFill>
                  <a:schemeClr val="dk1"/>
                </a:solidFill>
                <a:latin typeface="Calibri"/>
                <a:ea typeface="Calibri"/>
                <a:cs typeface="Calibri"/>
                <a:sym typeface="Calibri"/>
              </a:rPr>
              <a:t> min</a:t>
            </a: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for( y  from y</a:t>
            </a:r>
            <a:r>
              <a:rPr b="1" baseline="-25000" i="0" lang="en-US" sz="1800" u="none">
                <a:solidFill>
                  <a:schemeClr val="dk1"/>
                </a:solidFill>
                <a:latin typeface="Calibri"/>
                <a:ea typeface="Calibri"/>
                <a:cs typeface="Calibri"/>
                <a:sym typeface="Calibri"/>
              </a:rPr>
              <a:t> min</a:t>
            </a:r>
            <a:r>
              <a:rPr b="1" i="0" lang="en-US" sz="1800" u="none">
                <a:solidFill>
                  <a:schemeClr val="dk1"/>
                </a:solidFill>
                <a:latin typeface="Calibri"/>
                <a:ea typeface="Calibri"/>
                <a:cs typeface="Calibri"/>
                <a:sym typeface="Calibri"/>
              </a:rPr>
              <a:t>    to y</a:t>
            </a:r>
            <a:r>
              <a:rPr b="1" baseline="-25000" i="0" lang="en-US" sz="1800" u="none">
                <a:solidFill>
                  <a:schemeClr val="dk1"/>
                </a:solidFill>
                <a:latin typeface="Calibri"/>
                <a:ea typeface="Calibri"/>
                <a:cs typeface="Calibri"/>
                <a:sym typeface="Calibri"/>
              </a:rPr>
              <a:t> max</a:t>
            </a:r>
            <a:r>
              <a:rPr b="1" i="0" lang="en-US" sz="1800" u="none">
                <a:solidFill>
                  <a:schemeClr val="dk1"/>
                </a:solidFill>
                <a:latin typeface="Calibri"/>
                <a:ea typeface="Calibri"/>
                <a:cs typeface="Calibri"/>
                <a:sym typeface="Calibri"/>
              </a:rPr>
              <a:t>  of rectangle)                 /*scan line*/</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for( x  from x</a:t>
            </a:r>
            <a:r>
              <a:rPr b="1" baseline="-25000" i="0" lang="en-US" sz="1800" u="none">
                <a:solidFill>
                  <a:schemeClr val="dk1"/>
                </a:solidFill>
                <a:latin typeface="Calibri"/>
                <a:ea typeface="Calibri"/>
                <a:cs typeface="Calibri"/>
                <a:sym typeface="Calibri"/>
              </a:rPr>
              <a:t> min</a:t>
            </a:r>
            <a:r>
              <a:rPr b="1" i="0" lang="en-US" sz="1800" u="none">
                <a:solidFill>
                  <a:schemeClr val="dk1"/>
                </a:solidFill>
                <a:latin typeface="Calibri"/>
                <a:ea typeface="Calibri"/>
                <a:cs typeface="Calibri"/>
                <a:sym typeface="Calibri"/>
              </a:rPr>
              <a:t>    to x </a:t>
            </a:r>
            <a:r>
              <a:rPr b="1" baseline="-25000" i="0" lang="en-US" sz="1800" u="none">
                <a:solidFill>
                  <a:schemeClr val="dk1"/>
                </a:solidFill>
                <a:latin typeface="Calibri"/>
                <a:ea typeface="Calibri"/>
                <a:cs typeface="Calibri"/>
                <a:sym typeface="Calibri"/>
              </a:rPr>
              <a:t>max</a:t>
            </a:r>
            <a:r>
              <a:rPr b="1" i="0" lang="en-US" sz="1800" u="none">
                <a:solidFill>
                  <a:schemeClr val="dk1"/>
                </a:solidFill>
                <a:latin typeface="Calibri"/>
                <a:ea typeface="Calibri"/>
                <a:cs typeface="Calibri"/>
                <a:sym typeface="Calibri"/>
              </a:rPr>
              <a:t> of rectangle)             /*by pixel*/</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writePixel(x, y, value);</a:t>
            </a:r>
            <a:endParaRPr/>
          </a:p>
        </p:txBody>
      </p:sp>
      <p:sp>
        <p:nvSpPr>
          <p:cNvPr id="1520" name="Google Shape;1520;p12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21" name="Google Shape;1521;p12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22" name="Google Shape;1522;p129"/>
          <p:cNvSpPr txBox="1"/>
          <p:nvPr/>
        </p:nvSpPr>
        <p:spPr>
          <a:xfrm>
            <a:off x="1447800" y="0"/>
            <a:ext cx="3552825"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Filling rectangles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3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28" name="Google Shape;1528;p13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29" name="Google Shape;1529;p130"/>
          <p:cNvSpPr txBox="1"/>
          <p:nvPr/>
        </p:nvSpPr>
        <p:spPr>
          <a:xfrm>
            <a:off x="533400" y="1447800"/>
            <a:ext cx="4000500" cy="495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Filling Polygons</a:t>
            </a:r>
            <a:endParaRPr b="0" i="0" sz="3200" u="none">
              <a:solidFill>
                <a:schemeClr val="dk1"/>
              </a:solidFill>
              <a:latin typeface="Calibri"/>
              <a:ea typeface="Calibri"/>
              <a:cs typeface="Calibri"/>
              <a:sym typeface="Calibri"/>
            </a:endParaRPr>
          </a:p>
          <a:p>
            <a:pPr indent="0" lvl="1" marL="457200" marR="0" rtl="0" algn="ctr">
              <a:lnSpc>
                <a:spcPct val="100000"/>
              </a:lnSpc>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Scan-line fill algorithm</a:t>
            </a:r>
            <a:endParaRPr/>
          </a:p>
          <a:p>
            <a:pPr indent="0" lvl="2" marL="914400" marR="0" rtl="0" algn="ctr">
              <a:lnSpc>
                <a:spcPct val="100000"/>
              </a:lnSpc>
              <a:spcBef>
                <a:spcPts val="48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Inside-Outside tests</a:t>
            </a:r>
            <a:endParaRPr/>
          </a:p>
        </p:txBody>
      </p:sp>
      <p:sp>
        <p:nvSpPr>
          <p:cNvPr id="1530" name="Google Shape;1530;p130"/>
          <p:cNvSpPr txBox="1"/>
          <p:nvPr/>
        </p:nvSpPr>
        <p:spPr>
          <a:xfrm>
            <a:off x="4686300" y="1447800"/>
            <a:ext cx="4000500" cy="49530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85750" lvl="1" marL="742950" marR="0" rtl="0" algn="l">
              <a:lnSpc>
                <a:spcPct val="100000"/>
              </a:lnSpc>
              <a:spcBef>
                <a:spcPts val="56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Boundary fill algorithm</a:t>
            </a:r>
            <a:endParaRPr/>
          </a:p>
        </p:txBody>
      </p:sp>
      <p:sp>
        <p:nvSpPr>
          <p:cNvPr id="1531" name="Google Shape;1531;p130"/>
          <p:cNvSpPr/>
          <p:nvPr/>
        </p:nvSpPr>
        <p:spPr>
          <a:xfrm>
            <a:off x="5257800" y="3429000"/>
            <a:ext cx="3200400" cy="2133600"/>
          </a:xfrm>
          <a:custGeom>
            <a:rect b="b" l="l" r="r" t="t"/>
            <a:pathLst>
              <a:path extrusionOk="0" h="1344" w="2016">
                <a:moveTo>
                  <a:pt x="0" y="576"/>
                </a:moveTo>
                <a:lnTo>
                  <a:pt x="576" y="1248"/>
                </a:lnTo>
                <a:lnTo>
                  <a:pt x="960" y="912"/>
                </a:lnTo>
                <a:lnTo>
                  <a:pt x="1440" y="1344"/>
                </a:lnTo>
                <a:lnTo>
                  <a:pt x="2016" y="672"/>
                </a:lnTo>
                <a:lnTo>
                  <a:pt x="1056" y="0"/>
                </a:lnTo>
                <a:lnTo>
                  <a:pt x="0" y="576"/>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2" name="Google Shape;1532;p130"/>
          <p:cNvSpPr/>
          <p:nvPr/>
        </p:nvSpPr>
        <p:spPr>
          <a:xfrm>
            <a:off x="7540625" y="50292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1" lang="en-US" sz="1800" u="none">
                <a:solidFill>
                  <a:srgbClr val="FFFFFF"/>
                </a:solidFill>
                <a:latin typeface="Arial"/>
                <a:ea typeface="Arial"/>
                <a:cs typeface="Arial"/>
                <a:sym typeface="Arial"/>
              </a:rPr>
              <a:t>1</a:t>
            </a:r>
            <a:endParaRPr/>
          </a:p>
        </p:txBody>
      </p:sp>
      <p:sp>
        <p:nvSpPr>
          <p:cNvPr id="1533" name="Google Shape;1533;p130"/>
          <p:cNvSpPr/>
          <p:nvPr/>
        </p:nvSpPr>
        <p:spPr>
          <a:xfrm>
            <a:off x="7770812" y="50292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2</a:t>
            </a:r>
            <a:endParaRPr/>
          </a:p>
        </p:txBody>
      </p:sp>
      <p:sp>
        <p:nvSpPr>
          <p:cNvPr id="1534" name="Google Shape;1534;p130"/>
          <p:cNvSpPr/>
          <p:nvPr/>
        </p:nvSpPr>
        <p:spPr>
          <a:xfrm>
            <a:off x="7313612" y="50292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3</a:t>
            </a:r>
            <a:endParaRPr/>
          </a:p>
        </p:txBody>
      </p:sp>
      <p:sp>
        <p:nvSpPr>
          <p:cNvPr id="1535" name="Google Shape;1535;p130"/>
          <p:cNvSpPr/>
          <p:nvPr/>
        </p:nvSpPr>
        <p:spPr>
          <a:xfrm>
            <a:off x="7085012" y="50292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4</a:t>
            </a:r>
            <a:endParaRPr/>
          </a:p>
        </p:txBody>
      </p:sp>
      <p:sp>
        <p:nvSpPr>
          <p:cNvPr id="1536" name="Google Shape;1536;p130"/>
          <p:cNvSpPr/>
          <p:nvPr/>
        </p:nvSpPr>
        <p:spPr>
          <a:xfrm>
            <a:off x="7313612"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6</a:t>
            </a:r>
            <a:endParaRPr/>
          </a:p>
        </p:txBody>
      </p:sp>
      <p:sp>
        <p:nvSpPr>
          <p:cNvPr id="1537" name="Google Shape;1537;p130"/>
          <p:cNvSpPr/>
          <p:nvPr/>
        </p:nvSpPr>
        <p:spPr>
          <a:xfrm>
            <a:off x="7543800"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7</a:t>
            </a:r>
            <a:endParaRPr/>
          </a:p>
        </p:txBody>
      </p:sp>
      <p:sp>
        <p:nvSpPr>
          <p:cNvPr id="1538" name="Google Shape;1538;p130"/>
          <p:cNvSpPr/>
          <p:nvPr/>
        </p:nvSpPr>
        <p:spPr>
          <a:xfrm>
            <a:off x="7772400"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8</a:t>
            </a:r>
            <a:endParaRPr/>
          </a:p>
        </p:txBody>
      </p:sp>
      <p:sp>
        <p:nvSpPr>
          <p:cNvPr id="1539" name="Google Shape;1539;p130"/>
          <p:cNvSpPr/>
          <p:nvPr/>
        </p:nvSpPr>
        <p:spPr>
          <a:xfrm>
            <a:off x="8001000"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9</a:t>
            </a:r>
            <a:endParaRPr/>
          </a:p>
        </p:txBody>
      </p:sp>
      <p:sp>
        <p:nvSpPr>
          <p:cNvPr id="1540" name="Google Shape;1540;p130"/>
          <p:cNvSpPr/>
          <p:nvPr/>
        </p:nvSpPr>
        <p:spPr>
          <a:xfrm>
            <a:off x="6858000"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10</a:t>
            </a:r>
            <a:endParaRPr/>
          </a:p>
        </p:txBody>
      </p:sp>
      <p:sp>
        <p:nvSpPr>
          <p:cNvPr id="1541" name="Google Shape;1541;p130"/>
          <p:cNvSpPr/>
          <p:nvPr/>
        </p:nvSpPr>
        <p:spPr>
          <a:xfrm>
            <a:off x="6858000" y="45720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11</a:t>
            </a:r>
            <a:endParaRPr/>
          </a:p>
        </p:txBody>
      </p:sp>
      <p:sp>
        <p:nvSpPr>
          <p:cNvPr id="1542" name="Google Shape;1542;p130"/>
          <p:cNvSpPr/>
          <p:nvPr/>
        </p:nvSpPr>
        <p:spPr>
          <a:xfrm>
            <a:off x="7086600" y="4800600"/>
            <a:ext cx="230187" cy="23018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5</a:t>
            </a:r>
            <a:endParaRPr/>
          </a:p>
        </p:txBody>
      </p:sp>
      <p:sp>
        <p:nvSpPr>
          <p:cNvPr id="1543" name="Google Shape;1543;p130"/>
          <p:cNvSpPr/>
          <p:nvPr/>
        </p:nvSpPr>
        <p:spPr>
          <a:xfrm>
            <a:off x="1066800" y="3276600"/>
            <a:ext cx="3200400" cy="2133600"/>
          </a:xfrm>
          <a:custGeom>
            <a:rect b="b" l="l" r="r" t="t"/>
            <a:pathLst>
              <a:path extrusionOk="0" h="1344" w="2016">
                <a:moveTo>
                  <a:pt x="0" y="576"/>
                </a:moveTo>
                <a:lnTo>
                  <a:pt x="576" y="1248"/>
                </a:lnTo>
                <a:lnTo>
                  <a:pt x="960" y="912"/>
                </a:lnTo>
                <a:lnTo>
                  <a:pt x="1440" y="1344"/>
                </a:lnTo>
                <a:lnTo>
                  <a:pt x="2016" y="672"/>
                </a:lnTo>
                <a:lnTo>
                  <a:pt x="1056" y="0"/>
                </a:lnTo>
                <a:lnTo>
                  <a:pt x="0" y="576"/>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544" name="Google Shape;1544;p130"/>
          <p:cNvCxnSpPr/>
          <p:nvPr/>
        </p:nvCxnSpPr>
        <p:spPr>
          <a:xfrm>
            <a:off x="762000" y="4953000"/>
            <a:ext cx="3886200" cy="1587"/>
          </a:xfrm>
          <a:prstGeom prst="straightConnector1">
            <a:avLst/>
          </a:prstGeom>
          <a:noFill/>
          <a:ln cap="flat" cmpd="sng" w="38100">
            <a:solidFill>
              <a:schemeClr val="accent1"/>
            </a:solidFill>
            <a:prstDash val="solid"/>
            <a:miter lim="800000"/>
            <a:headEnd len="med" w="med" type="none"/>
            <a:tailEnd len="med" w="med" type="none"/>
          </a:ln>
        </p:spPr>
      </p:cxnSp>
      <p:sp>
        <p:nvSpPr>
          <p:cNvPr id="1545" name="Google Shape;1545;p130"/>
          <p:cNvSpPr/>
          <p:nvPr/>
        </p:nvSpPr>
        <p:spPr>
          <a:xfrm>
            <a:off x="15240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1</a:t>
            </a:r>
            <a:endParaRPr/>
          </a:p>
        </p:txBody>
      </p:sp>
      <p:sp>
        <p:nvSpPr>
          <p:cNvPr id="1546" name="Google Shape;1546;p130"/>
          <p:cNvSpPr/>
          <p:nvPr/>
        </p:nvSpPr>
        <p:spPr>
          <a:xfrm>
            <a:off x="17526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2</a:t>
            </a:r>
            <a:endParaRPr/>
          </a:p>
        </p:txBody>
      </p:sp>
      <p:sp>
        <p:nvSpPr>
          <p:cNvPr id="1547" name="Google Shape;1547;p130"/>
          <p:cNvSpPr/>
          <p:nvPr/>
        </p:nvSpPr>
        <p:spPr>
          <a:xfrm>
            <a:off x="19812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3</a:t>
            </a:r>
            <a:endParaRPr/>
          </a:p>
        </p:txBody>
      </p:sp>
      <p:sp>
        <p:nvSpPr>
          <p:cNvPr id="1548" name="Google Shape;1548;p130"/>
          <p:cNvSpPr/>
          <p:nvPr/>
        </p:nvSpPr>
        <p:spPr>
          <a:xfrm>
            <a:off x="22098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4</a:t>
            </a:r>
            <a:endParaRPr/>
          </a:p>
        </p:txBody>
      </p:sp>
      <p:sp>
        <p:nvSpPr>
          <p:cNvPr id="1549" name="Google Shape;1549;p130"/>
          <p:cNvSpPr/>
          <p:nvPr/>
        </p:nvSpPr>
        <p:spPr>
          <a:xfrm>
            <a:off x="27432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5</a:t>
            </a:r>
            <a:endParaRPr/>
          </a:p>
        </p:txBody>
      </p:sp>
      <p:sp>
        <p:nvSpPr>
          <p:cNvPr id="1550" name="Google Shape;1550;p130"/>
          <p:cNvSpPr/>
          <p:nvPr/>
        </p:nvSpPr>
        <p:spPr>
          <a:xfrm>
            <a:off x="29718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6</a:t>
            </a:r>
            <a:endParaRPr/>
          </a:p>
        </p:txBody>
      </p:sp>
      <p:sp>
        <p:nvSpPr>
          <p:cNvPr id="1551" name="Google Shape;1551;p130"/>
          <p:cNvSpPr/>
          <p:nvPr/>
        </p:nvSpPr>
        <p:spPr>
          <a:xfrm>
            <a:off x="32004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7</a:t>
            </a:r>
            <a:endParaRPr/>
          </a:p>
        </p:txBody>
      </p:sp>
      <p:sp>
        <p:nvSpPr>
          <p:cNvPr id="1552" name="Google Shape;1552;p130"/>
          <p:cNvSpPr/>
          <p:nvPr/>
        </p:nvSpPr>
        <p:spPr>
          <a:xfrm>
            <a:off x="34290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8</a:t>
            </a:r>
            <a:endParaRPr/>
          </a:p>
        </p:txBody>
      </p:sp>
      <p:sp>
        <p:nvSpPr>
          <p:cNvPr id="1553" name="Google Shape;1553;p130"/>
          <p:cNvSpPr/>
          <p:nvPr/>
        </p:nvSpPr>
        <p:spPr>
          <a:xfrm>
            <a:off x="3657600" y="4800600"/>
            <a:ext cx="230187" cy="228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9</a:t>
            </a:r>
            <a:endParaRPr/>
          </a:p>
        </p:txBody>
      </p:sp>
      <p:sp>
        <p:nvSpPr>
          <p:cNvPr id="1554" name="Google Shape;1554;p130"/>
          <p:cNvSpPr txBox="1"/>
          <p:nvPr/>
        </p:nvSpPr>
        <p:spPr>
          <a:xfrm>
            <a:off x="1447800" y="0"/>
            <a:ext cx="3348037"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Filling Polygons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548"/>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549"/>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550"/>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0"/>
                                  </p:stCondLst>
                                  <p:childTnLst>
                                    <p:set>
                                      <p:cBhvr>
                                        <p:cTn dur="1" fill="hold">
                                          <p:stCondLst>
                                            <p:cond delay="0"/>
                                          </p:stCondLst>
                                        </p:cTn>
                                        <p:tgtEl>
                                          <p:spTgt spid="1551"/>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0"/>
                                  </p:stCondLst>
                                  <p:childTnLst>
                                    <p:set>
                                      <p:cBhvr>
                                        <p:cTn dur="1" fill="hold">
                                          <p:stCondLst>
                                            <p:cond delay="0"/>
                                          </p:stCondLst>
                                        </p:cTn>
                                        <p:tgtEl>
                                          <p:spTgt spid="1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533"/>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534"/>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535"/>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0"/>
                                  </p:stCondLst>
                                  <p:childTnLst>
                                    <p:set>
                                      <p:cBhvr>
                                        <p:cTn dur="1" fill="hold">
                                          <p:stCondLst>
                                            <p:cond delay="0"/>
                                          </p:stCondLst>
                                        </p:cTn>
                                        <p:tgtEl>
                                          <p:spTgt spid="1537"/>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0"/>
                                  </p:stCondLst>
                                  <p:childTnLst>
                                    <p:set>
                                      <p:cBhvr>
                                        <p:cTn dur="1" fill="hold">
                                          <p:stCondLst>
                                            <p:cond delay="0"/>
                                          </p:stCondLst>
                                        </p:cTn>
                                        <p:tgtEl>
                                          <p:spTgt spid="1539"/>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0"/>
                                  </p:stCondLst>
                                  <p:childTnLst>
                                    <p:set>
                                      <p:cBhvr>
                                        <p:cTn dur="1" fill="hold">
                                          <p:stCondLst>
                                            <p:cond delay="0"/>
                                          </p:stCondLst>
                                        </p:cTn>
                                        <p:tgtEl>
                                          <p:spTgt spid="1540"/>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20" name="Google Shape;220;p1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snail_001.jpg" id="221" name="Google Shape;221;p1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3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60" name="Google Shape;1560;p13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61" name="Google Shape;1561;p131"/>
          <p:cNvSpPr txBox="1"/>
          <p:nvPr/>
        </p:nvSpPr>
        <p:spPr>
          <a:xfrm>
            <a:off x="990600" y="600075"/>
            <a:ext cx="7239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Topological Difference between 2 Scan lines</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y : intersection edges are opposite sides</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y’ : intersection edges are same side</a:t>
            </a:r>
            <a:endParaRPr/>
          </a:p>
        </p:txBody>
      </p:sp>
      <p:sp>
        <p:nvSpPr>
          <p:cNvPr id="1562" name="Google Shape;1562;p131"/>
          <p:cNvSpPr/>
          <p:nvPr/>
        </p:nvSpPr>
        <p:spPr>
          <a:xfrm>
            <a:off x="1538287" y="3429000"/>
            <a:ext cx="3200400" cy="2133600"/>
          </a:xfrm>
          <a:custGeom>
            <a:rect b="b" l="l" r="r" t="t"/>
            <a:pathLst>
              <a:path extrusionOk="0" h="1344" w="2016">
                <a:moveTo>
                  <a:pt x="0" y="576"/>
                </a:moveTo>
                <a:lnTo>
                  <a:pt x="576" y="1248"/>
                </a:lnTo>
                <a:lnTo>
                  <a:pt x="960" y="912"/>
                </a:lnTo>
                <a:lnTo>
                  <a:pt x="1440" y="1344"/>
                </a:lnTo>
                <a:lnTo>
                  <a:pt x="2016" y="672"/>
                </a:lnTo>
                <a:lnTo>
                  <a:pt x="1056" y="0"/>
                </a:lnTo>
                <a:lnTo>
                  <a:pt x="0" y="576"/>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563" name="Google Shape;1563;p131"/>
          <p:cNvCxnSpPr/>
          <p:nvPr/>
        </p:nvCxnSpPr>
        <p:spPr>
          <a:xfrm>
            <a:off x="1233487" y="4876800"/>
            <a:ext cx="3810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564" name="Google Shape;1564;p131"/>
          <p:cNvCxnSpPr/>
          <p:nvPr/>
        </p:nvCxnSpPr>
        <p:spPr>
          <a:xfrm>
            <a:off x="1233487" y="4495800"/>
            <a:ext cx="3810000" cy="0"/>
          </a:xfrm>
          <a:prstGeom prst="straightConnector1">
            <a:avLst/>
          </a:prstGeom>
          <a:noFill/>
          <a:ln cap="flat" cmpd="sng" w="38100">
            <a:solidFill>
              <a:schemeClr val="accent1"/>
            </a:solidFill>
            <a:prstDash val="solid"/>
            <a:miter lim="800000"/>
            <a:headEnd len="med" w="med" type="none"/>
            <a:tailEnd len="med" w="med" type="none"/>
          </a:ln>
        </p:spPr>
      </p:cxnSp>
      <p:sp>
        <p:nvSpPr>
          <p:cNvPr id="1565" name="Google Shape;1565;p131"/>
          <p:cNvSpPr txBox="1"/>
          <p:nvPr/>
        </p:nvSpPr>
        <p:spPr>
          <a:xfrm>
            <a:off x="914400" y="4114800"/>
            <a:ext cx="3190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endParaRPr/>
          </a:p>
        </p:txBody>
      </p:sp>
      <p:sp>
        <p:nvSpPr>
          <p:cNvPr id="1566" name="Google Shape;1566;p131"/>
          <p:cNvSpPr txBox="1"/>
          <p:nvPr/>
        </p:nvSpPr>
        <p:spPr>
          <a:xfrm>
            <a:off x="914400" y="4648200"/>
            <a:ext cx="4206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endParaRPr/>
          </a:p>
        </p:txBody>
      </p:sp>
      <p:sp>
        <p:nvSpPr>
          <p:cNvPr id="1567" name="Google Shape;1567;p131"/>
          <p:cNvSpPr/>
          <p:nvPr/>
        </p:nvSpPr>
        <p:spPr>
          <a:xfrm>
            <a:off x="2757487" y="4572000"/>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8" name="Google Shape;1568;p131"/>
          <p:cNvSpPr/>
          <p:nvPr/>
        </p:nvSpPr>
        <p:spPr>
          <a:xfrm>
            <a:off x="4357687" y="4191000"/>
            <a:ext cx="608012" cy="608012"/>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9" name="Google Shape;1569;p131"/>
          <p:cNvSpPr txBox="1"/>
          <p:nvPr/>
        </p:nvSpPr>
        <p:spPr>
          <a:xfrm>
            <a:off x="1763712" y="4868862"/>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570" name="Google Shape;1570;p131"/>
          <p:cNvSpPr txBox="1"/>
          <p:nvPr/>
        </p:nvSpPr>
        <p:spPr>
          <a:xfrm>
            <a:off x="2892425" y="4508500"/>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sp>
        <p:nvSpPr>
          <p:cNvPr id="1571" name="Google Shape;1571;p131"/>
          <p:cNvSpPr txBox="1"/>
          <p:nvPr/>
        </p:nvSpPr>
        <p:spPr>
          <a:xfrm>
            <a:off x="4284662" y="4868862"/>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572" name="Google Shape;1572;p131"/>
          <p:cNvSpPr txBox="1"/>
          <p:nvPr/>
        </p:nvSpPr>
        <p:spPr>
          <a:xfrm>
            <a:off x="1619250" y="4149725"/>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573" name="Google Shape;1573;p131"/>
          <p:cNvSpPr txBox="1"/>
          <p:nvPr/>
        </p:nvSpPr>
        <p:spPr>
          <a:xfrm>
            <a:off x="4621212" y="4149725"/>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grpSp>
        <p:nvGrpSpPr>
          <p:cNvPr id="1574" name="Google Shape;1574;p131"/>
          <p:cNvGrpSpPr/>
          <p:nvPr/>
        </p:nvGrpSpPr>
        <p:grpSpPr>
          <a:xfrm>
            <a:off x="5334000" y="3357562"/>
            <a:ext cx="3657600" cy="2270125"/>
            <a:chOff x="3360" y="2115"/>
            <a:chExt cx="2304" cy="1430"/>
          </a:xfrm>
        </p:grpSpPr>
        <p:sp>
          <p:nvSpPr>
            <p:cNvPr id="1575" name="Google Shape;1575;p131"/>
            <p:cNvSpPr/>
            <p:nvPr/>
          </p:nvSpPr>
          <p:spPr>
            <a:xfrm flipH="1" rot="10800000">
              <a:off x="4320" y="2544"/>
              <a:ext cx="384" cy="384"/>
            </a:xfrm>
            <a:custGeom>
              <a:rect b="b" l="l" r="r" t="t"/>
              <a:pathLst>
                <a:path extrusionOk="0" h="21600" w="21600">
                  <a:moveTo>
                    <a:pt x="17099" y="11249"/>
                  </a:moveTo>
                  <a:cubicBezTo>
                    <a:pt x="17110" y="11100"/>
                    <a:pt x="17116" y="10950"/>
                    <a:pt x="17116" y="10800"/>
                  </a:cubicBezTo>
                  <a:cubicBezTo>
                    <a:pt x="17116" y="7311"/>
                    <a:pt x="14288" y="4484"/>
                    <a:pt x="10800" y="4484"/>
                  </a:cubicBezTo>
                  <a:cubicBezTo>
                    <a:pt x="7311" y="4484"/>
                    <a:pt x="4484" y="7311"/>
                    <a:pt x="4484" y="10800"/>
                  </a:cubicBezTo>
                  <a:cubicBezTo>
                    <a:pt x="4483" y="14288"/>
                    <a:pt x="7311" y="17115"/>
                    <a:pt x="10799" y="17115"/>
                  </a:cubicBezTo>
                  <a:lnTo>
                    <a:pt x="10799" y="21599"/>
                  </a:lnTo>
                  <a:cubicBezTo>
                    <a:pt x="4834" y="21599"/>
                    <a:pt x="0" y="16764"/>
                    <a:pt x="0" y="10800"/>
                  </a:cubicBezTo>
                  <a:cubicBezTo>
                    <a:pt x="0" y="4835"/>
                    <a:pt x="4835" y="0"/>
                    <a:pt x="10800" y="0"/>
                  </a:cubicBezTo>
                  <a:cubicBezTo>
                    <a:pt x="16764" y="0"/>
                    <a:pt x="21600" y="4835"/>
                    <a:pt x="21600" y="10800"/>
                  </a:cubicBezTo>
                  <a:cubicBezTo>
                    <a:pt x="21600" y="11056"/>
                    <a:pt x="21590" y="11313"/>
                    <a:pt x="21572" y="11569"/>
                  </a:cubicBezTo>
                  <a:lnTo>
                    <a:pt x="24265" y="11761"/>
                  </a:lnTo>
                  <a:lnTo>
                    <a:pt x="18984" y="16339"/>
                  </a:lnTo>
                  <a:lnTo>
                    <a:pt x="14406" y="11057"/>
                  </a:lnTo>
                  <a:lnTo>
                    <a:pt x="17099" y="1124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576" name="Google Shape;1576;p131"/>
            <p:cNvGrpSpPr/>
            <p:nvPr/>
          </p:nvGrpSpPr>
          <p:grpSpPr>
            <a:xfrm>
              <a:off x="3456" y="2115"/>
              <a:ext cx="2112" cy="1430"/>
              <a:chOff x="3456" y="2115"/>
              <a:chExt cx="2112" cy="1430"/>
            </a:xfrm>
          </p:grpSpPr>
          <p:sp>
            <p:nvSpPr>
              <p:cNvPr id="1577" name="Google Shape;1577;p131"/>
              <p:cNvSpPr/>
              <p:nvPr/>
            </p:nvSpPr>
            <p:spPr>
              <a:xfrm>
                <a:off x="3576" y="2816"/>
                <a:ext cx="1848" cy="688"/>
              </a:xfrm>
              <a:custGeom>
                <a:rect b="b" l="l" r="r" t="t"/>
                <a:pathLst>
                  <a:path extrusionOk="0" h="688" w="1848">
                    <a:moveTo>
                      <a:pt x="0" y="0"/>
                    </a:moveTo>
                    <a:lnTo>
                      <a:pt x="504" y="592"/>
                    </a:lnTo>
                    <a:lnTo>
                      <a:pt x="888" y="256"/>
                    </a:lnTo>
                    <a:lnTo>
                      <a:pt x="1368" y="688"/>
                    </a:lnTo>
                    <a:lnTo>
                      <a:pt x="1848" y="128"/>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78" name="Google Shape;1578;p131"/>
              <p:cNvSpPr/>
              <p:nvPr/>
            </p:nvSpPr>
            <p:spPr>
              <a:xfrm>
                <a:off x="3504" y="2160"/>
                <a:ext cx="2016" cy="672"/>
              </a:xfrm>
              <a:custGeom>
                <a:rect b="b" l="l" r="r" t="t"/>
                <a:pathLst>
                  <a:path extrusionOk="0" h="672" w="2016">
                    <a:moveTo>
                      <a:pt x="2016" y="672"/>
                    </a:moveTo>
                    <a:lnTo>
                      <a:pt x="1056" y="0"/>
                    </a:lnTo>
                    <a:lnTo>
                      <a:pt x="0" y="576"/>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79" name="Google Shape;1579;p131"/>
              <p:cNvSpPr/>
              <p:nvPr/>
            </p:nvSpPr>
            <p:spPr>
              <a:xfrm>
                <a:off x="3552" y="2784"/>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0" name="Google Shape;1580;p131"/>
              <p:cNvSpPr/>
              <p:nvPr/>
            </p:nvSpPr>
            <p:spPr>
              <a:xfrm>
                <a:off x="5376" y="2880"/>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1" name="Google Shape;1581;p131"/>
              <p:cNvSpPr/>
              <p:nvPr/>
            </p:nvSpPr>
            <p:spPr>
              <a:xfrm>
                <a:off x="5472" y="2784"/>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2" name="Google Shape;1582;p131"/>
              <p:cNvSpPr/>
              <p:nvPr/>
            </p:nvSpPr>
            <p:spPr>
              <a:xfrm>
                <a:off x="3456" y="2688"/>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3" name="Google Shape;1583;p131"/>
              <p:cNvSpPr/>
              <p:nvPr/>
            </p:nvSpPr>
            <p:spPr>
              <a:xfrm>
                <a:off x="4508" y="2115"/>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4" name="Google Shape;1584;p131"/>
              <p:cNvSpPr/>
              <p:nvPr/>
            </p:nvSpPr>
            <p:spPr>
              <a:xfrm>
                <a:off x="4035" y="3353"/>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5" name="Google Shape;1585;p131"/>
              <p:cNvSpPr/>
              <p:nvPr/>
            </p:nvSpPr>
            <p:spPr>
              <a:xfrm>
                <a:off x="4422" y="3017"/>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6" name="Google Shape;1586;p131"/>
              <p:cNvSpPr/>
              <p:nvPr/>
            </p:nvSpPr>
            <p:spPr>
              <a:xfrm>
                <a:off x="4890" y="3449"/>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1587" name="Google Shape;1587;p131"/>
            <p:cNvCxnSpPr/>
            <p:nvPr/>
          </p:nvCxnSpPr>
          <p:spPr>
            <a:xfrm>
              <a:off x="3360" y="3072"/>
              <a:ext cx="2304"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588" name="Google Shape;1588;p131"/>
            <p:cNvCxnSpPr/>
            <p:nvPr/>
          </p:nvCxnSpPr>
          <p:spPr>
            <a:xfrm>
              <a:off x="3360" y="2832"/>
              <a:ext cx="2304" cy="0"/>
            </a:xfrm>
            <a:prstGeom prst="straightConnector1">
              <a:avLst/>
            </a:prstGeom>
            <a:noFill/>
            <a:ln cap="flat" cmpd="sng" w="38100">
              <a:solidFill>
                <a:schemeClr val="accent1"/>
              </a:solidFill>
              <a:prstDash val="solid"/>
              <a:miter lim="800000"/>
              <a:headEnd len="med" w="med" type="none"/>
              <a:tailEnd len="med" w="med" type="none"/>
            </a:ln>
          </p:spPr>
        </p:cxn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3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94" name="Google Shape;1594;p13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595" name="Google Shape;1595;p132"/>
          <p:cNvSpPr txBox="1"/>
          <p:nvPr/>
        </p:nvSpPr>
        <p:spPr>
          <a:xfrm>
            <a:off x="990600" y="600075"/>
            <a:ext cx="7239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Topological Difference between 2 Scan lines</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y : intersection edges are opposite sides</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y’ : intersection edges are same side</a:t>
            </a:r>
            <a:endParaRPr/>
          </a:p>
        </p:txBody>
      </p:sp>
      <p:sp>
        <p:nvSpPr>
          <p:cNvPr id="1596" name="Google Shape;1596;p132"/>
          <p:cNvSpPr/>
          <p:nvPr/>
        </p:nvSpPr>
        <p:spPr>
          <a:xfrm>
            <a:off x="1538287" y="3429000"/>
            <a:ext cx="3200400" cy="2133600"/>
          </a:xfrm>
          <a:custGeom>
            <a:rect b="b" l="l" r="r" t="t"/>
            <a:pathLst>
              <a:path extrusionOk="0" h="1344" w="2016">
                <a:moveTo>
                  <a:pt x="0" y="576"/>
                </a:moveTo>
                <a:lnTo>
                  <a:pt x="576" y="1248"/>
                </a:lnTo>
                <a:lnTo>
                  <a:pt x="960" y="912"/>
                </a:lnTo>
                <a:lnTo>
                  <a:pt x="1440" y="1344"/>
                </a:lnTo>
                <a:lnTo>
                  <a:pt x="2016" y="672"/>
                </a:lnTo>
                <a:lnTo>
                  <a:pt x="1056" y="0"/>
                </a:lnTo>
                <a:lnTo>
                  <a:pt x="0" y="576"/>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597" name="Google Shape;1597;p132"/>
          <p:cNvCxnSpPr/>
          <p:nvPr/>
        </p:nvCxnSpPr>
        <p:spPr>
          <a:xfrm>
            <a:off x="1233487" y="4876800"/>
            <a:ext cx="3810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598" name="Google Shape;1598;p132"/>
          <p:cNvCxnSpPr/>
          <p:nvPr/>
        </p:nvCxnSpPr>
        <p:spPr>
          <a:xfrm>
            <a:off x="1233487" y="4495800"/>
            <a:ext cx="3810000" cy="0"/>
          </a:xfrm>
          <a:prstGeom prst="straightConnector1">
            <a:avLst/>
          </a:prstGeom>
          <a:noFill/>
          <a:ln cap="flat" cmpd="sng" w="38100">
            <a:solidFill>
              <a:schemeClr val="accent1"/>
            </a:solidFill>
            <a:prstDash val="solid"/>
            <a:miter lim="800000"/>
            <a:headEnd len="med" w="med" type="none"/>
            <a:tailEnd len="med" w="med" type="none"/>
          </a:ln>
        </p:spPr>
      </p:cxnSp>
      <p:sp>
        <p:nvSpPr>
          <p:cNvPr id="1599" name="Google Shape;1599;p132"/>
          <p:cNvSpPr txBox="1"/>
          <p:nvPr/>
        </p:nvSpPr>
        <p:spPr>
          <a:xfrm>
            <a:off x="914400" y="4114800"/>
            <a:ext cx="3190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endParaRPr/>
          </a:p>
        </p:txBody>
      </p:sp>
      <p:sp>
        <p:nvSpPr>
          <p:cNvPr id="1600" name="Google Shape;1600;p132"/>
          <p:cNvSpPr txBox="1"/>
          <p:nvPr/>
        </p:nvSpPr>
        <p:spPr>
          <a:xfrm>
            <a:off x="914400" y="4648200"/>
            <a:ext cx="4206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endParaRPr/>
          </a:p>
        </p:txBody>
      </p:sp>
      <p:sp>
        <p:nvSpPr>
          <p:cNvPr id="1601" name="Google Shape;1601;p132"/>
          <p:cNvSpPr/>
          <p:nvPr/>
        </p:nvSpPr>
        <p:spPr>
          <a:xfrm>
            <a:off x="2757487" y="4572000"/>
            <a:ext cx="609600" cy="60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2" name="Google Shape;1602;p132"/>
          <p:cNvSpPr/>
          <p:nvPr/>
        </p:nvSpPr>
        <p:spPr>
          <a:xfrm>
            <a:off x="4357687" y="4191000"/>
            <a:ext cx="608012" cy="608012"/>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3" name="Google Shape;1603;p132"/>
          <p:cNvSpPr txBox="1"/>
          <p:nvPr/>
        </p:nvSpPr>
        <p:spPr>
          <a:xfrm>
            <a:off x="1763712" y="4868862"/>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604" name="Google Shape;1604;p132"/>
          <p:cNvSpPr txBox="1"/>
          <p:nvPr/>
        </p:nvSpPr>
        <p:spPr>
          <a:xfrm>
            <a:off x="2892425" y="4508500"/>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sp>
        <p:nvSpPr>
          <p:cNvPr id="1605" name="Google Shape;1605;p132"/>
          <p:cNvSpPr txBox="1"/>
          <p:nvPr/>
        </p:nvSpPr>
        <p:spPr>
          <a:xfrm>
            <a:off x="4284662" y="4868862"/>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606" name="Google Shape;1606;p132"/>
          <p:cNvSpPr txBox="1"/>
          <p:nvPr/>
        </p:nvSpPr>
        <p:spPr>
          <a:xfrm>
            <a:off x="1619250" y="4149725"/>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607" name="Google Shape;1607;p132"/>
          <p:cNvSpPr txBox="1"/>
          <p:nvPr/>
        </p:nvSpPr>
        <p:spPr>
          <a:xfrm>
            <a:off x="4621212" y="4149725"/>
            <a:ext cx="31115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grpSp>
        <p:nvGrpSpPr>
          <p:cNvPr id="1608" name="Google Shape;1608;p132"/>
          <p:cNvGrpSpPr/>
          <p:nvPr/>
        </p:nvGrpSpPr>
        <p:grpSpPr>
          <a:xfrm>
            <a:off x="5334000" y="3357562"/>
            <a:ext cx="3657600" cy="2270125"/>
            <a:chOff x="3360" y="2115"/>
            <a:chExt cx="2304" cy="1430"/>
          </a:xfrm>
        </p:grpSpPr>
        <p:sp>
          <p:nvSpPr>
            <p:cNvPr id="1609" name="Google Shape;1609;p132"/>
            <p:cNvSpPr/>
            <p:nvPr/>
          </p:nvSpPr>
          <p:spPr>
            <a:xfrm flipH="1" rot="10800000">
              <a:off x="4320" y="2544"/>
              <a:ext cx="384" cy="384"/>
            </a:xfrm>
            <a:custGeom>
              <a:rect b="b" l="l" r="r" t="t"/>
              <a:pathLst>
                <a:path extrusionOk="0" h="21600" w="21600">
                  <a:moveTo>
                    <a:pt x="17099" y="11249"/>
                  </a:moveTo>
                  <a:cubicBezTo>
                    <a:pt x="17110" y="11100"/>
                    <a:pt x="17116" y="10950"/>
                    <a:pt x="17116" y="10800"/>
                  </a:cubicBezTo>
                  <a:cubicBezTo>
                    <a:pt x="17116" y="7311"/>
                    <a:pt x="14288" y="4484"/>
                    <a:pt x="10800" y="4484"/>
                  </a:cubicBezTo>
                  <a:cubicBezTo>
                    <a:pt x="7311" y="4484"/>
                    <a:pt x="4484" y="7311"/>
                    <a:pt x="4484" y="10800"/>
                  </a:cubicBezTo>
                  <a:cubicBezTo>
                    <a:pt x="4483" y="14288"/>
                    <a:pt x="7311" y="17115"/>
                    <a:pt x="10799" y="17115"/>
                  </a:cubicBezTo>
                  <a:lnTo>
                    <a:pt x="10799" y="21599"/>
                  </a:lnTo>
                  <a:cubicBezTo>
                    <a:pt x="4834" y="21599"/>
                    <a:pt x="0" y="16764"/>
                    <a:pt x="0" y="10800"/>
                  </a:cubicBezTo>
                  <a:cubicBezTo>
                    <a:pt x="0" y="4835"/>
                    <a:pt x="4835" y="0"/>
                    <a:pt x="10800" y="0"/>
                  </a:cubicBezTo>
                  <a:cubicBezTo>
                    <a:pt x="16764" y="0"/>
                    <a:pt x="21600" y="4835"/>
                    <a:pt x="21600" y="10800"/>
                  </a:cubicBezTo>
                  <a:cubicBezTo>
                    <a:pt x="21600" y="11056"/>
                    <a:pt x="21590" y="11313"/>
                    <a:pt x="21572" y="11569"/>
                  </a:cubicBezTo>
                  <a:lnTo>
                    <a:pt x="24265" y="11761"/>
                  </a:lnTo>
                  <a:lnTo>
                    <a:pt x="18984" y="16339"/>
                  </a:lnTo>
                  <a:lnTo>
                    <a:pt x="14406" y="11057"/>
                  </a:lnTo>
                  <a:lnTo>
                    <a:pt x="17099" y="1124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610" name="Google Shape;1610;p132"/>
            <p:cNvGrpSpPr/>
            <p:nvPr/>
          </p:nvGrpSpPr>
          <p:grpSpPr>
            <a:xfrm>
              <a:off x="3456" y="2115"/>
              <a:ext cx="2112" cy="1430"/>
              <a:chOff x="3456" y="2115"/>
              <a:chExt cx="2112" cy="1430"/>
            </a:xfrm>
          </p:grpSpPr>
          <p:sp>
            <p:nvSpPr>
              <p:cNvPr id="1611" name="Google Shape;1611;p132"/>
              <p:cNvSpPr/>
              <p:nvPr/>
            </p:nvSpPr>
            <p:spPr>
              <a:xfrm>
                <a:off x="3576" y="2816"/>
                <a:ext cx="1848" cy="688"/>
              </a:xfrm>
              <a:custGeom>
                <a:rect b="b" l="l" r="r" t="t"/>
                <a:pathLst>
                  <a:path extrusionOk="0" h="688" w="1848">
                    <a:moveTo>
                      <a:pt x="0" y="0"/>
                    </a:moveTo>
                    <a:lnTo>
                      <a:pt x="504" y="592"/>
                    </a:lnTo>
                    <a:lnTo>
                      <a:pt x="888" y="256"/>
                    </a:lnTo>
                    <a:lnTo>
                      <a:pt x="1368" y="688"/>
                    </a:lnTo>
                    <a:lnTo>
                      <a:pt x="1848" y="128"/>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2" name="Google Shape;1612;p132"/>
              <p:cNvSpPr/>
              <p:nvPr/>
            </p:nvSpPr>
            <p:spPr>
              <a:xfrm>
                <a:off x="3504" y="2160"/>
                <a:ext cx="2016" cy="672"/>
              </a:xfrm>
              <a:custGeom>
                <a:rect b="b" l="l" r="r" t="t"/>
                <a:pathLst>
                  <a:path extrusionOk="0" h="672" w="2016">
                    <a:moveTo>
                      <a:pt x="2016" y="672"/>
                    </a:moveTo>
                    <a:lnTo>
                      <a:pt x="1056" y="0"/>
                    </a:lnTo>
                    <a:lnTo>
                      <a:pt x="0" y="576"/>
                    </a:lnTo>
                  </a:path>
                </a:pathLst>
              </a:custGeom>
              <a:noFill/>
              <a:ln cap="flat" cmpd="sng" w="381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3" name="Google Shape;1613;p132"/>
              <p:cNvSpPr/>
              <p:nvPr/>
            </p:nvSpPr>
            <p:spPr>
              <a:xfrm>
                <a:off x="3552" y="2784"/>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4" name="Google Shape;1614;p132"/>
              <p:cNvSpPr/>
              <p:nvPr/>
            </p:nvSpPr>
            <p:spPr>
              <a:xfrm>
                <a:off x="5376" y="2880"/>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5" name="Google Shape;1615;p132"/>
              <p:cNvSpPr/>
              <p:nvPr/>
            </p:nvSpPr>
            <p:spPr>
              <a:xfrm>
                <a:off x="5472" y="2784"/>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6" name="Google Shape;1616;p132"/>
              <p:cNvSpPr/>
              <p:nvPr/>
            </p:nvSpPr>
            <p:spPr>
              <a:xfrm>
                <a:off x="3456" y="2688"/>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7" name="Google Shape;1617;p132"/>
              <p:cNvSpPr/>
              <p:nvPr/>
            </p:nvSpPr>
            <p:spPr>
              <a:xfrm>
                <a:off x="4508" y="2115"/>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8" name="Google Shape;1618;p132"/>
              <p:cNvSpPr/>
              <p:nvPr/>
            </p:nvSpPr>
            <p:spPr>
              <a:xfrm>
                <a:off x="4035" y="3353"/>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9" name="Google Shape;1619;p132"/>
              <p:cNvSpPr/>
              <p:nvPr/>
            </p:nvSpPr>
            <p:spPr>
              <a:xfrm>
                <a:off x="4422" y="3017"/>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0" name="Google Shape;1620;p132"/>
              <p:cNvSpPr/>
              <p:nvPr/>
            </p:nvSpPr>
            <p:spPr>
              <a:xfrm>
                <a:off x="4890" y="3449"/>
                <a:ext cx="96" cy="96"/>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1621" name="Google Shape;1621;p132"/>
            <p:cNvCxnSpPr/>
            <p:nvPr/>
          </p:nvCxnSpPr>
          <p:spPr>
            <a:xfrm>
              <a:off x="3360" y="3072"/>
              <a:ext cx="2304"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622" name="Google Shape;1622;p132"/>
            <p:cNvCxnSpPr/>
            <p:nvPr/>
          </p:nvCxnSpPr>
          <p:spPr>
            <a:xfrm>
              <a:off x="3360" y="2832"/>
              <a:ext cx="2304" cy="0"/>
            </a:xfrm>
            <a:prstGeom prst="straightConnector1">
              <a:avLst/>
            </a:prstGeom>
            <a:noFill/>
            <a:ln cap="flat" cmpd="sng" w="38100">
              <a:solidFill>
                <a:schemeClr val="accent1"/>
              </a:solidFill>
              <a:prstDash val="solid"/>
              <a:miter lim="800000"/>
              <a:headEnd len="med" w="med" type="none"/>
              <a:tailEnd len="med" w="med" type="none"/>
            </a:ln>
          </p:spPr>
        </p:cxn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3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628" name="Google Shape;1628;p13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629" name="Google Shape;1629;p133"/>
          <p:cNvSpPr/>
          <p:nvPr/>
        </p:nvSpPr>
        <p:spPr>
          <a:xfrm>
            <a:off x="1066800" y="2209800"/>
            <a:ext cx="1766887" cy="2286000"/>
          </a:xfrm>
          <a:custGeom>
            <a:rect b="b" l="l" r="r" t="t"/>
            <a:pathLst>
              <a:path extrusionOk="0" h="1440" w="1113">
                <a:moveTo>
                  <a:pt x="57" y="576"/>
                </a:moveTo>
                <a:lnTo>
                  <a:pt x="376" y="1160"/>
                </a:lnTo>
                <a:lnTo>
                  <a:pt x="712" y="912"/>
                </a:lnTo>
                <a:lnTo>
                  <a:pt x="1112" y="1440"/>
                </a:lnTo>
                <a:lnTo>
                  <a:pt x="1113" y="0"/>
                </a:lnTo>
                <a:lnTo>
                  <a:pt x="0" y="496"/>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0" name="Google Shape;1630;p133"/>
          <p:cNvSpPr txBox="1"/>
          <p:nvPr/>
        </p:nvSpPr>
        <p:spPr>
          <a:xfrm>
            <a:off x="685800" y="2514600"/>
            <a:ext cx="3873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C</a:t>
            </a:r>
            <a:endParaRPr/>
          </a:p>
        </p:txBody>
      </p:sp>
      <p:sp>
        <p:nvSpPr>
          <p:cNvPr id="1631" name="Google Shape;1631;p133"/>
          <p:cNvSpPr txBox="1"/>
          <p:nvPr/>
        </p:nvSpPr>
        <p:spPr>
          <a:xfrm>
            <a:off x="652462" y="3048000"/>
            <a:ext cx="4889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C’</a:t>
            </a:r>
            <a:endParaRPr/>
          </a:p>
        </p:txBody>
      </p:sp>
      <p:sp>
        <p:nvSpPr>
          <p:cNvPr id="1632" name="Google Shape;1632;p133"/>
          <p:cNvSpPr/>
          <p:nvPr/>
        </p:nvSpPr>
        <p:spPr>
          <a:xfrm>
            <a:off x="1035050" y="289560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3" name="Google Shape;1633;p133"/>
          <p:cNvSpPr/>
          <p:nvPr/>
        </p:nvSpPr>
        <p:spPr>
          <a:xfrm>
            <a:off x="1111250" y="309245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4" name="Google Shape;1634;p133"/>
          <p:cNvSpPr/>
          <p:nvPr/>
        </p:nvSpPr>
        <p:spPr>
          <a:xfrm>
            <a:off x="2787650" y="213360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5" name="Google Shape;1635;p133"/>
          <p:cNvSpPr/>
          <p:nvPr/>
        </p:nvSpPr>
        <p:spPr>
          <a:xfrm>
            <a:off x="2743200" y="446405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6" name="Google Shape;1636;p133"/>
          <p:cNvSpPr txBox="1"/>
          <p:nvPr/>
        </p:nvSpPr>
        <p:spPr>
          <a:xfrm>
            <a:off x="2678112" y="1676400"/>
            <a:ext cx="3698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B</a:t>
            </a:r>
            <a:endParaRPr/>
          </a:p>
        </p:txBody>
      </p:sp>
      <p:sp>
        <p:nvSpPr>
          <p:cNvPr id="1637" name="Google Shape;1637;p133"/>
          <p:cNvSpPr txBox="1"/>
          <p:nvPr/>
        </p:nvSpPr>
        <p:spPr>
          <a:xfrm>
            <a:off x="1439862" y="4038600"/>
            <a:ext cx="404812"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D</a:t>
            </a:r>
            <a:endParaRPr/>
          </a:p>
        </p:txBody>
      </p:sp>
      <p:sp>
        <p:nvSpPr>
          <p:cNvPr id="1638" name="Google Shape;1638;p133"/>
          <p:cNvSpPr txBox="1"/>
          <p:nvPr/>
        </p:nvSpPr>
        <p:spPr>
          <a:xfrm>
            <a:off x="1990725" y="3200400"/>
            <a:ext cx="3698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E</a:t>
            </a:r>
            <a:endParaRPr/>
          </a:p>
        </p:txBody>
      </p:sp>
      <p:sp>
        <p:nvSpPr>
          <p:cNvPr id="1639" name="Google Shape;1639;p133"/>
          <p:cNvSpPr txBox="1"/>
          <p:nvPr/>
        </p:nvSpPr>
        <p:spPr>
          <a:xfrm>
            <a:off x="2593975" y="4572000"/>
            <a:ext cx="3698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A</a:t>
            </a:r>
            <a:endParaRPr/>
          </a:p>
        </p:txBody>
      </p:sp>
      <p:sp>
        <p:nvSpPr>
          <p:cNvPr id="1640" name="Google Shape;1640;p133"/>
          <p:cNvSpPr/>
          <p:nvPr/>
        </p:nvSpPr>
        <p:spPr>
          <a:xfrm>
            <a:off x="4111625" y="1676400"/>
            <a:ext cx="457200" cy="4191000"/>
          </a:xfrm>
          <a:custGeom>
            <a:rect b="b" l="l" r="r" t="t"/>
            <a:pathLst>
              <a:path extrusionOk="0" h="2640" w="336">
                <a:moveTo>
                  <a:pt x="0" y="0"/>
                </a:moveTo>
                <a:lnTo>
                  <a:pt x="0" y="2640"/>
                </a:lnTo>
                <a:lnTo>
                  <a:pt x="336" y="2640"/>
                </a:lnTo>
                <a:lnTo>
                  <a:pt x="336"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1" name="Google Shape;1641;p133"/>
          <p:cNvSpPr txBox="1"/>
          <p:nvPr/>
        </p:nvSpPr>
        <p:spPr>
          <a:xfrm>
            <a:off x="4111625" y="5486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2" name="Google Shape;1642;p133"/>
          <p:cNvSpPr txBox="1"/>
          <p:nvPr/>
        </p:nvSpPr>
        <p:spPr>
          <a:xfrm>
            <a:off x="4111625" y="5105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3" name="Google Shape;1643;p133"/>
          <p:cNvSpPr txBox="1"/>
          <p:nvPr/>
        </p:nvSpPr>
        <p:spPr>
          <a:xfrm>
            <a:off x="4111625" y="4343400"/>
            <a:ext cx="457200" cy="381000"/>
          </a:xfrm>
          <a:prstGeom prst="rect">
            <a:avLst/>
          </a:prstGeom>
          <a:solidFill>
            <a:schemeClr val="dk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4" name="Google Shape;1644;p133"/>
          <p:cNvSpPr txBox="1"/>
          <p:nvPr/>
        </p:nvSpPr>
        <p:spPr>
          <a:xfrm>
            <a:off x="4111625" y="1981200"/>
            <a:ext cx="457200" cy="381000"/>
          </a:xfrm>
          <a:prstGeom prst="rect">
            <a:avLst/>
          </a:prstGeom>
          <a:solidFill>
            <a:schemeClr val="dk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5" name="Google Shape;1645;p133"/>
          <p:cNvSpPr txBox="1"/>
          <p:nvPr/>
        </p:nvSpPr>
        <p:spPr>
          <a:xfrm>
            <a:off x="4111625" y="3352800"/>
            <a:ext cx="457200" cy="381000"/>
          </a:xfrm>
          <a:prstGeom prst="rect">
            <a:avLst/>
          </a:prstGeom>
          <a:solidFill>
            <a:schemeClr val="dk2"/>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6" name="Google Shape;1646;p133"/>
          <p:cNvSpPr txBox="1"/>
          <p:nvPr/>
        </p:nvSpPr>
        <p:spPr>
          <a:xfrm>
            <a:off x="3775075" y="5410200"/>
            <a:ext cx="3365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0</a:t>
            </a:r>
            <a:endParaRPr/>
          </a:p>
        </p:txBody>
      </p:sp>
      <p:sp>
        <p:nvSpPr>
          <p:cNvPr id="1647" name="Google Shape;1647;p133"/>
          <p:cNvSpPr txBox="1"/>
          <p:nvPr/>
        </p:nvSpPr>
        <p:spPr>
          <a:xfrm>
            <a:off x="3775075" y="5029200"/>
            <a:ext cx="33655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1</a:t>
            </a:r>
            <a:endParaRPr/>
          </a:p>
        </p:txBody>
      </p:sp>
      <p:sp>
        <p:nvSpPr>
          <p:cNvPr id="1648" name="Google Shape;1648;p133"/>
          <p:cNvSpPr txBox="1"/>
          <p:nvPr/>
        </p:nvSpPr>
        <p:spPr>
          <a:xfrm>
            <a:off x="3600450" y="4267200"/>
            <a:ext cx="442912"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A</a:t>
            </a:r>
            <a:endParaRPr/>
          </a:p>
        </p:txBody>
      </p:sp>
      <p:sp>
        <p:nvSpPr>
          <p:cNvPr id="1649" name="Google Shape;1649;p133"/>
          <p:cNvSpPr txBox="1"/>
          <p:nvPr/>
        </p:nvSpPr>
        <p:spPr>
          <a:xfrm>
            <a:off x="3581400" y="3276600"/>
            <a:ext cx="46513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D</a:t>
            </a:r>
            <a:endParaRPr/>
          </a:p>
        </p:txBody>
      </p:sp>
      <p:sp>
        <p:nvSpPr>
          <p:cNvPr id="1650" name="Google Shape;1650;p133"/>
          <p:cNvSpPr txBox="1"/>
          <p:nvPr/>
        </p:nvSpPr>
        <p:spPr>
          <a:xfrm>
            <a:off x="3587750" y="1905000"/>
            <a:ext cx="454025"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C</a:t>
            </a:r>
            <a:endParaRPr/>
          </a:p>
        </p:txBody>
      </p:sp>
      <p:sp>
        <p:nvSpPr>
          <p:cNvPr id="1651" name="Google Shape;1651;p133"/>
          <p:cNvSpPr txBox="1"/>
          <p:nvPr/>
        </p:nvSpPr>
        <p:spPr>
          <a:xfrm>
            <a:off x="1143000" y="5410200"/>
            <a:ext cx="2478087"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Scan-Line Number</a:t>
            </a:r>
            <a:endParaRPr/>
          </a:p>
        </p:txBody>
      </p:sp>
      <p:sp>
        <p:nvSpPr>
          <p:cNvPr id="1652" name="Google Shape;1652;p133"/>
          <p:cNvSpPr txBox="1"/>
          <p:nvPr/>
        </p:nvSpPr>
        <p:spPr>
          <a:xfrm>
            <a:off x="4800600" y="4343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E</a:t>
            </a:r>
            <a:endParaRPr/>
          </a:p>
        </p:txBody>
      </p:sp>
      <p:sp>
        <p:nvSpPr>
          <p:cNvPr id="1653" name="Google Shape;1653;p133"/>
          <p:cNvSpPr txBox="1"/>
          <p:nvPr/>
        </p:nvSpPr>
        <p:spPr>
          <a:xfrm>
            <a:off x="5257800" y="4343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x</a:t>
            </a:r>
            <a:r>
              <a:rPr b="0" baseline="-25000" i="1" lang="en-US" sz="2400" u="none">
                <a:solidFill>
                  <a:schemeClr val="dk1"/>
                </a:solidFill>
                <a:latin typeface="Arial"/>
                <a:ea typeface="Arial"/>
                <a:cs typeface="Arial"/>
                <a:sym typeface="Arial"/>
              </a:rPr>
              <a:t>A</a:t>
            </a:r>
            <a:endParaRPr/>
          </a:p>
        </p:txBody>
      </p:sp>
      <p:sp>
        <p:nvSpPr>
          <p:cNvPr id="1654" name="Google Shape;1654;p133"/>
          <p:cNvSpPr txBox="1"/>
          <p:nvPr/>
        </p:nvSpPr>
        <p:spPr>
          <a:xfrm>
            <a:off x="5715000" y="4343400"/>
            <a:ext cx="5334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1/m</a:t>
            </a:r>
            <a:r>
              <a:rPr b="0" baseline="-25000" i="1" lang="en-US" sz="1600" u="none">
                <a:solidFill>
                  <a:schemeClr val="dk1"/>
                </a:solidFill>
                <a:latin typeface="Arial"/>
                <a:ea typeface="Arial"/>
                <a:cs typeface="Arial"/>
                <a:sym typeface="Arial"/>
              </a:rPr>
              <a:t>AE</a:t>
            </a:r>
            <a:endParaRPr/>
          </a:p>
        </p:txBody>
      </p:sp>
      <p:sp>
        <p:nvSpPr>
          <p:cNvPr id="1655" name="Google Shape;1655;p133"/>
          <p:cNvSpPr txBox="1"/>
          <p:nvPr/>
        </p:nvSpPr>
        <p:spPr>
          <a:xfrm>
            <a:off x="6248400" y="4343400"/>
            <a:ext cx="3810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6" name="Google Shape;1656;p133"/>
          <p:cNvSpPr txBox="1"/>
          <p:nvPr/>
        </p:nvSpPr>
        <p:spPr>
          <a:xfrm>
            <a:off x="6858000" y="4343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B</a:t>
            </a:r>
            <a:endParaRPr/>
          </a:p>
        </p:txBody>
      </p:sp>
      <p:sp>
        <p:nvSpPr>
          <p:cNvPr id="1657" name="Google Shape;1657;p133"/>
          <p:cNvSpPr txBox="1"/>
          <p:nvPr/>
        </p:nvSpPr>
        <p:spPr>
          <a:xfrm>
            <a:off x="7315200" y="43434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x</a:t>
            </a:r>
            <a:r>
              <a:rPr b="0" baseline="-25000" i="1" lang="en-US" sz="2400" u="none">
                <a:solidFill>
                  <a:schemeClr val="dk1"/>
                </a:solidFill>
                <a:latin typeface="Arial"/>
                <a:ea typeface="Arial"/>
                <a:cs typeface="Arial"/>
                <a:sym typeface="Arial"/>
              </a:rPr>
              <a:t>A</a:t>
            </a:r>
            <a:endParaRPr/>
          </a:p>
        </p:txBody>
      </p:sp>
      <p:sp>
        <p:nvSpPr>
          <p:cNvPr id="1658" name="Google Shape;1658;p133"/>
          <p:cNvSpPr txBox="1"/>
          <p:nvPr/>
        </p:nvSpPr>
        <p:spPr>
          <a:xfrm>
            <a:off x="7772400" y="4343400"/>
            <a:ext cx="5334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1/m</a:t>
            </a:r>
            <a:r>
              <a:rPr b="0" baseline="-25000" i="1" lang="en-US" sz="1600" u="none">
                <a:solidFill>
                  <a:schemeClr val="dk1"/>
                </a:solidFill>
                <a:latin typeface="Arial"/>
                <a:ea typeface="Arial"/>
                <a:cs typeface="Arial"/>
                <a:sym typeface="Arial"/>
              </a:rPr>
              <a:t>AB</a:t>
            </a:r>
            <a:endParaRPr/>
          </a:p>
        </p:txBody>
      </p:sp>
      <p:sp>
        <p:nvSpPr>
          <p:cNvPr id="1659" name="Google Shape;1659;p133"/>
          <p:cNvSpPr txBox="1"/>
          <p:nvPr/>
        </p:nvSpPr>
        <p:spPr>
          <a:xfrm>
            <a:off x="8305800" y="4343400"/>
            <a:ext cx="3810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60" name="Google Shape;1660;p133"/>
          <p:cNvSpPr/>
          <p:nvPr/>
        </p:nvSpPr>
        <p:spPr>
          <a:xfrm>
            <a:off x="1600200" y="400685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61" name="Google Shape;1661;p133"/>
          <p:cNvSpPr/>
          <p:nvPr/>
        </p:nvSpPr>
        <p:spPr>
          <a:xfrm>
            <a:off x="2133600" y="3581400"/>
            <a:ext cx="107950" cy="107950"/>
          </a:xfrm>
          <a:prstGeom prst="ellipse">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62" name="Google Shape;1662;p133"/>
          <p:cNvCxnSpPr/>
          <p:nvPr/>
        </p:nvCxnSpPr>
        <p:spPr>
          <a:xfrm>
            <a:off x="762000" y="4495800"/>
            <a:ext cx="2424112" cy="0"/>
          </a:xfrm>
          <a:prstGeom prst="straightConnector1">
            <a:avLst/>
          </a:prstGeom>
          <a:noFill/>
          <a:ln cap="flat" cmpd="sng" w="38100">
            <a:solidFill>
              <a:schemeClr val="dk1"/>
            </a:solidFill>
            <a:prstDash val="solid"/>
            <a:miter lim="800000"/>
            <a:headEnd len="med" w="med" type="none"/>
            <a:tailEnd len="med" w="med" type="none"/>
          </a:ln>
        </p:spPr>
      </p:cxnSp>
      <p:cxnSp>
        <p:nvCxnSpPr>
          <p:cNvPr id="1663" name="Google Shape;1663;p133"/>
          <p:cNvCxnSpPr/>
          <p:nvPr/>
        </p:nvCxnSpPr>
        <p:spPr>
          <a:xfrm>
            <a:off x="776287" y="4038600"/>
            <a:ext cx="2424112" cy="0"/>
          </a:xfrm>
          <a:prstGeom prst="straightConnector1">
            <a:avLst/>
          </a:prstGeom>
          <a:noFill/>
          <a:ln cap="flat" cmpd="sng" w="38100">
            <a:solidFill>
              <a:schemeClr val="dk1"/>
            </a:solidFill>
            <a:prstDash val="solid"/>
            <a:miter lim="800000"/>
            <a:headEnd len="med" w="med" type="none"/>
            <a:tailEnd len="med" w="med" type="none"/>
          </a:ln>
        </p:spPr>
      </p:cxnSp>
      <p:cxnSp>
        <p:nvCxnSpPr>
          <p:cNvPr id="1664" name="Google Shape;1664;p133"/>
          <p:cNvCxnSpPr/>
          <p:nvPr/>
        </p:nvCxnSpPr>
        <p:spPr>
          <a:xfrm>
            <a:off x="762000" y="2971800"/>
            <a:ext cx="2424112" cy="0"/>
          </a:xfrm>
          <a:prstGeom prst="straightConnector1">
            <a:avLst/>
          </a:prstGeom>
          <a:noFill/>
          <a:ln cap="flat" cmpd="sng" w="38100">
            <a:solidFill>
              <a:schemeClr val="dk1"/>
            </a:solidFill>
            <a:prstDash val="solid"/>
            <a:miter lim="800000"/>
            <a:headEnd len="med" w="med" type="none"/>
            <a:tailEnd len="med" w="med" type="none"/>
          </a:ln>
        </p:spPr>
      </p:cxnSp>
      <p:sp>
        <p:nvSpPr>
          <p:cNvPr id="1665" name="Google Shape;1665;p133"/>
          <p:cNvSpPr/>
          <p:nvPr/>
        </p:nvSpPr>
        <p:spPr>
          <a:xfrm>
            <a:off x="4267200" y="4495800"/>
            <a:ext cx="107950" cy="107950"/>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66" name="Google Shape;1666;p133"/>
          <p:cNvCxnSpPr/>
          <p:nvPr/>
        </p:nvCxnSpPr>
        <p:spPr>
          <a:xfrm flipH="1" rot="10800000">
            <a:off x="4375150" y="4533900"/>
            <a:ext cx="411162" cy="15875"/>
          </a:xfrm>
          <a:prstGeom prst="straightConnector1">
            <a:avLst/>
          </a:prstGeom>
          <a:noFill/>
          <a:ln cap="flat" cmpd="sng" w="38100">
            <a:solidFill>
              <a:srgbClr val="FF0000"/>
            </a:solidFill>
            <a:prstDash val="solid"/>
            <a:miter lim="800000"/>
            <a:headEnd len="med" w="med" type="none"/>
            <a:tailEnd len="med" w="med" type="triangle"/>
          </a:ln>
        </p:spPr>
      </p:cxnSp>
      <p:sp>
        <p:nvSpPr>
          <p:cNvPr id="1667" name="Google Shape;1667;p133"/>
          <p:cNvSpPr/>
          <p:nvPr/>
        </p:nvSpPr>
        <p:spPr>
          <a:xfrm>
            <a:off x="6369050" y="4495800"/>
            <a:ext cx="107950" cy="107950"/>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68" name="Google Shape;1668;p133"/>
          <p:cNvCxnSpPr/>
          <p:nvPr/>
        </p:nvCxnSpPr>
        <p:spPr>
          <a:xfrm flipH="1" rot="10800000">
            <a:off x="6477000" y="4533900"/>
            <a:ext cx="366712" cy="15875"/>
          </a:xfrm>
          <a:prstGeom prst="straightConnector1">
            <a:avLst/>
          </a:prstGeom>
          <a:noFill/>
          <a:ln cap="flat" cmpd="sng" w="38100">
            <a:solidFill>
              <a:srgbClr val="FF0000"/>
            </a:solidFill>
            <a:prstDash val="solid"/>
            <a:miter lim="800000"/>
            <a:headEnd len="med" w="med" type="none"/>
            <a:tailEnd len="med" w="med" type="triangle"/>
          </a:ln>
        </p:spPr>
      </p:cxnSp>
      <p:sp>
        <p:nvSpPr>
          <p:cNvPr id="1669" name="Google Shape;1669;p133"/>
          <p:cNvSpPr txBox="1"/>
          <p:nvPr/>
        </p:nvSpPr>
        <p:spPr>
          <a:xfrm>
            <a:off x="4800600" y="33528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C’</a:t>
            </a:r>
            <a:endParaRPr/>
          </a:p>
        </p:txBody>
      </p:sp>
      <p:sp>
        <p:nvSpPr>
          <p:cNvPr id="1670" name="Google Shape;1670;p133"/>
          <p:cNvSpPr txBox="1"/>
          <p:nvPr/>
        </p:nvSpPr>
        <p:spPr>
          <a:xfrm>
            <a:off x="5257800" y="33528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x</a:t>
            </a:r>
            <a:r>
              <a:rPr b="0" baseline="-25000" i="1" lang="en-US" sz="2400" u="none">
                <a:solidFill>
                  <a:schemeClr val="dk1"/>
                </a:solidFill>
                <a:latin typeface="Arial"/>
                <a:ea typeface="Arial"/>
                <a:cs typeface="Arial"/>
                <a:sym typeface="Arial"/>
              </a:rPr>
              <a:t>D</a:t>
            </a:r>
            <a:endParaRPr/>
          </a:p>
        </p:txBody>
      </p:sp>
      <p:sp>
        <p:nvSpPr>
          <p:cNvPr id="1671" name="Google Shape;1671;p133"/>
          <p:cNvSpPr txBox="1"/>
          <p:nvPr/>
        </p:nvSpPr>
        <p:spPr>
          <a:xfrm>
            <a:off x="5715000" y="3352800"/>
            <a:ext cx="5334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1/m</a:t>
            </a:r>
            <a:r>
              <a:rPr b="0" baseline="-25000" i="1" lang="en-US" sz="1600" u="none">
                <a:solidFill>
                  <a:schemeClr val="dk1"/>
                </a:solidFill>
                <a:latin typeface="Arial"/>
                <a:ea typeface="Arial"/>
                <a:cs typeface="Arial"/>
                <a:sym typeface="Arial"/>
              </a:rPr>
              <a:t>DC</a:t>
            </a:r>
            <a:endParaRPr/>
          </a:p>
        </p:txBody>
      </p:sp>
      <p:sp>
        <p:nvSpPr>
          <p:cNvPr id="1672" name="Google Shape;1672;p133"/>
          <p:cNvSpPr txBox="1"/>
          <p:nvPr/>
        </p:nvSpPr>
        <p:spPr>
          <a:xfrm>
            <a:off x="6248400" y="3352800"/>
            <a:ext cx="3810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3" name="Google Shape;1673;p133"/>
          <p:cNvSpPr txBox="1"/>
          <p:nvPr/>
        </p:nvSpPr>
        <p:spPr>
          <a:xfrm>
            <a:off x="6858000" y="33528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E</a:t>
            </a:r>
            <a:endParaRPr/>
          </a:p>
        </p:txBody>
      </p:sp>
      <p:sp>
        <p:nvSpPr>
          <p:cNvPr id="1674" name="Google Shape;1674;p133"/>
          <p:cNvSpPr txBox="1"/>
          <p:nvPr/>
        </p:nvSpPr>
        <p:spPr>
          <a:xfrm>
            <a:off x="7315200" y="33528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x</a:t>
            </a:r>
            <a:r>
              <a:rPr b="0" baseline="-25000" i="1" lang="en-US" sz="2400" u="none">
                <a:solidFill>
                  <a:schemeClr val="dk1"/>
                </a:solidFill>
                <a:latin typeface="Arial"/>
                <a:ea typeface="Arial"/>
                <a:cs typeface="Arial"/>
                <a:sym typeface="Arial"/>
              </a:rPr>
              <a:t>D</a:t>
            </a:r>
            <a:endParaRPr/>
          </a:p>
        </p:txBody>
      </p:sp>
      <p:sp>
        <p:nvSpPr>
          <p:cNvPr id="1675" name="Google Shape;1675;p133"/>
          <p:cNvSpPr txBox="1"/>
          <p:nvPr/>
        </p:nvSpPr>
        <p:spPr>
          <a:xfrm>
            <a:off x="7772400" y="3352800"/>
            <a:ext cx="5334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1/m</a:t>
            </a:r>
            <a:r>
              <a:rPr b="0" baseline="-25000" i="1" lang="en-US" sz="1600" u="none">
                <a:solidFill>
                  <a:schemeClr val="dk1"/>
                </a:solidFill>
                <a:latin typeface="Arial"/>
                <a:ea typeface="Arial"/>
                <a:cs typeface="Arial"/>
                <a:sym typeface="Arial"/>
              </a:rPr>
              <a:t>DE</a:t>
            </a:r>
            <a:endParaRPr/>
          </a:p>
        </p:txBody>
      </p:sp>
      <p:sp>
        <p:nvSpPr>
          <p:cNvPr id="1676" name="Google Shape;1676;p133"/>
          <p:cNvSpPr txBox="1"/>
          <p:nvPr/>
        </p:nvSpPr>
        <p:spPr>
          <a:xfrm>
            <a:off x="8305800" y="3352800"/>
            <a:ext cx="3810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7" name="Google Shape;1677;p133"/>
          <p:cNvSpPr/>
          <p:nvPr/>
        </p:nvSpPr>
        <p:spPr>
          <a:xfrm>
            <a:off x="4267200" y="3505200"/>
            <a:ext cx="107950" cy="107950"/>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78" name="Google Shape;1678;p133"/>
          <p:cNvCxnSpPr/>
          <p:nvPr/>
        </p:nvCxnSpPr>
        <p:spPr>
          <a:xfrm flipH="1" rot="10800000">
            <a:off x="4375150" y="3543300"/>
            <a:ext cx="411162" cy="15875"/>
          </a:xfrm>
          <a:prstGeom prst="straightConnector1">
            <a:avLst/>
          </a:prstGeom>
          <a:noFill/>
          <a:ln cap="flat" cmpd="sng" w="38100">
            <a:solidFill>
              <a:srgbClr val="FF0000"/>
            </a:solidFill>
            <a:prstDash val="solid"/>
            <a:miter lim="800000"/>
            <a:headEnd len="med" w="med" type="none"/>
            <a:tailEnd len="med" w="med" type="triangle"/>
          </a:ln>
        </p:spPr>
      </p:cxnSp>
      <p:sp>
        <p:nvSpPr>
          <p:cNvPr id="1679" name="Google Shape;1679;p133"/>
          <p:cNvSpPr/>
          <p:nvPr/>
        </p:nvSpPr>
        <p:spPr>
          <a:xfrm>
            <a:off x="6369050" y="3505200"/>
            <a:ext cx="107950" cy="107950"/>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80" name="Google Shape;1680;p133"/>
          <p:cNvCxnSpPr/>
          <p:nvPr/>
        </p:nvCxnSpPr>
        <p:spPr>
          <a:xfrm flipH="1" rot="10800000">
            <a:off x="6477000" y="3543300"/>
            <a:ext cx="366712" cy="15875"/>
          </a:xfrm>
          <a:prstGeom prst="straightConnector1">
            <a:avLst/>
          </a:prstGeom>
          <a:noFill/>
          <a:ln cap="flat" cmpd="sng" w="38100">
            <a:solidFill>
              <a:srgbClr val="FF0000"/>
            </a:solidFill>
            <a:prstDash val="solid"/>
            <a:miter lim="800000"/>
            <a:headEnd len="med" w="med" type="none"/>
            <a:tailEnd len="med" w="med" type="triangle"/>
          </a:ln>
        </p:spPr>
      </p:cxnSp>
      <p:sp>
        <p:nvSpPr>
          <p:cNvPr id="1681" name="Google Shape;1681;p133"/>
          <p:cNvSpPr txBox="1"/>
          <p:nvPr/>
        </p:nvSpPr>
        <p:spPr>
          <a:xfrm>
            <a:off x="4800600" y="19812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y</a:t>
            </a:r>
            <a:r>
              <a:rPr b="0" baseline="-25000" i="1" lang="en-US" sz="2400" u="none">
                <a:solidFill>
                  <a:schemeClr val="dk1"/>
                </a:solidFill>
                <a:latin typeface="Arial"/>
                <a:ea typeface="Arial"/>
                <a:cs typeface="Arial"/>
                <a:sym typeface="Arial"/>
              </a:rPr>
              <a:t>B</a:t>
            </a:r>
            <a:endParaRPr/>
          </a:p>
        </p:txBody>
      </p:sp>
      <p:sp>
        <p:nvSpPr>
          <p:cNvPr id="1682" name="Google Shape;1682;p133"/>
          <p:cNvSpPr txBox="1"/>
          <p:nvPr/>
        </p:nvSpPr>
        <p:spPr>
          <a:xfrm>
            <a:off x="5257800" y="1981200"/>
            <a:ext cx="4572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1" lang="en-US" sz="2400" u="none">
                <a:solidFill>
                  <a:schemeClr val="dk1"/>
                </a:solidFill>
                <a:latin typeface="Arial"/>
                <a:ea typeface="Arial"/>
                <a:cs typeface="Arial"/>
                <a:sym typeface="Arial"/>
              </a:rPr>
              <a:t>x</a:t>
            </a:r>
            <a:r>
              <a:rPr b="0" baseline="-25000" i="1" lang="en-US" sz="2400" u="none">
                <a:solidFill>
                  <a:schemeClr val="dk1"/>
                </a:solidFill>
                <a:latin typeface="Arial"/>
                <a:ea typeface="Arial"/>
                <a:cs typeface="Arial"/>
                <a:sym typeface="Arial"/>
              </a:rPr>
              <a:t>C</a:t>
            </a:r>
            <a:endParaRPr/>
          </a:p>
        </p:txBody>
      </p:sp>
      <p:sp>
        <p:nvSpPr>
          <p:cNvPr id="1683" name="Google Shape;1683;p133"/>
          <p:cNvSpPr txBox="1"/>
          <p:nvPr/>
        </p:nvSpPr>
        <p:spPr>
          <a:xfrm>
            <a:off x="5715000" y="1981200"/>
            <a:ext cx="5334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n-US" sz="1600" u="none">
                <a:solidFill>
                  <a:schemeClr val="dk1"/>
                </a:solidFill>
                <a:latin typeface="Arial"/>
                <a:ea typeface="Arial"/>
                <a:cs typeface="Arial"/>
                <a:sym typeface="Arial"/>
              </a:rPr>
              <a:t>1/m</a:t>
            </a:r>
            <a:r>
              <a:rPr b="0" baseline="-25000" i="1" lang="en-US" sz="1600" u="none">
                <a:solidFill>
                  <a:schemeClr val="dk1"/>
                </a:solidFill>
                <a:latin typeface="Arial"/>
                <a:ea typeface="Arial"/>
                <a:cs typeface="Arial"/>
                <a:sym typeface="Arial"/>
              </a:rPr>
              <a:t>CB</a:t>
            </a:r>
            <a:endParaRPr/>
          </a:p>
        </p:txBody>
      </p:sp>
      <p:sp>
        <p:nvSpPr>
          <p:cNvPr id="1684" name="Google Shape;1684;p133"/>
          <p:cNvSpPr txBox="1"/>
          <p:nvPr/>
        </p:nvSpPr>
        <p:spPr>
          <a:xfrm>
            <a:off x="6248400" y="1981200"/>
            <a:ext cx="381000" cy="381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5" name="Google Shape;1685;p133"/>
          <p:cNvSpPr/>
          <p:nvPr/>
        </p:nvSpPr>
        <p:spPr>
          <a:xfrm>
            <a:off x="4267200" y="2133600"/>
            <a:ext cx="107950" cy="107950"/>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86" name="Google Shape;1686;p133"/>
          <p:cNvCxnSpPr/>
          <p:nvPr/>
        </p:nvCxnSpPr>
        <p:spPr>
          <a:xfrm flipH="1" rot="10800000">
            <a:off x="4375150" y="2171700"/>
            <a:ext cx="411162" cy="15875"/>
          </a:xfrm>
          <a:prstGeom prst="straightConnector1">
            <a:avLst/>
          </a:prstGeom>
          <a:noFill/>
          <a:ln cap="flat" cmpd="sng" w="38100">
            <a:solidFill>
              <a:srgbClr val="FF0000"/>
            </a:solidFill>
            <a:prstDash val="solid"/>
            <a:miter lim="800000"/>
            <a:headEnd len="med" w="med" type="none"/>
            <a:tailEnd len="med" w="med" type="triangle"/>
          </a:ln>
        </p:spPr>
      </p:cxnSp>
      <p:cxnSp>
        <p:nvCxnSpPr>
          <p:cNvPr id="1687" name="Google Shape;1687;p133"/>
          <p:cNvCxnSpPr/>
          <p:nvPr/>
        </p:nvCxnSpPr>
        <p:spPr>
          <a:xfrm flipH="1">
            <a:off x="6248400" y="1981200"/>
            <a:ext cx="381000" cy="381000"/>
          </a:xfrm>
          <a:prstGeom prst="straightConnector1">
            <a:avLst/>
          </a:prstGeom>
          <a:noFill/>
          <a:ln cap="flat" cmpd="sng" w="28575">
            <a:solidFill>
              <a:schemeClr val="dk1"/>
            </a:solidFill>
            <a:prstDash val="solid"/>
            <a:miter lim="800000"/>
            <a:headEnd len="med" w="med" type="none"/>
            <a:tailEnd len="med" w="med" type="none"/>
          </a:ln>
        </p:spPr>
      </p:cxnSp>
      <p:cxnSp>
        <p:nvCxnSpPr>
          <p:cNvPr id="1688" name="Google Shape;1688;p133"/>
          <p:cNvCxnSpPr/>
          <p:nvPr/>
        </p:nvCxnSpPr>
        <p:spPr>
          <a:xfrm flipH="1">
            <a:off x="8305800" y="3352800"/>
            <a:ext cx="381000" cy="381000"/>
          </a:xfrm>
          <a:prstGeom prst="straightConnector1">
            <a:avLst/>
          </a:prstGeom>
          <a:noFill/>
          <a:ln cap="flat" cmpd="sng" w="28575">
            <a:solidFill>
              <a:schemeClr val="dk1"/>
            </a:solidFill>
            <a:prstDash val="solid"/>
            <a:miter lim="800000"/>
            <a:headEnd len="med" w="med" type="none"/>
            <a:tailEnd len="med" w="med" type="none"/>
          </a:ln>
        </p:spPr>
      </p:cxnSp>
      <p:cxnSp>
        <p:nvCxnSpPr>
          <p:cNvPr id="1689" name="Google Shape;1689;p133"/>
          <p:cNvCxnSpPr/>
          <p:nvPr/>
        </p:nvCxnSpPr>
        <p:spPr>
          <a:xfrm flipH="1">
            <a:off x="8305800" y="4343400"/>
            <a:ext cx="381000" cy="381000"/>
          </a:xfrm>
          <a:prstGeom prst="straightConnector1">
            <a:avLst/>
          </a:prstGeom>
          <a:noFill/>
          <a:ln cap="flat" cmpd="sng" w="28575">
            <a:solidFill>
              <a:schemeClr val="dk1"/>
            </a:solidFill>
            <a:prstDash val="solid"/>
            <a:miter lim="800000"/>
            <a:headEnd len="med" w="med" type="none"/>
            <a:tailEnd len="med" w="med" type="none"/>
          </a:ln>
        </p:spPr>
      </p:cxnSp>
      <p:sp>
        <p:nvSpPr>
          <p:cNvPr id="1690" name="Google Shape;1690;p133"/>
          <p:cNvSpPr txBox="1"/>
          <p:nvPr/>
        </p:nvSpPr>
        <p:spPr>
          <a:xfrm>
            <a:off x="1066800" y="304800"/>
            <a:ext cx="21939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Edge Sorted Table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3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696" name="Google Shape;1696;p13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697" name="Google Shape;1697;p134"/>
          <p:cNvSpPr txBox="1"/>
          <p:nvPr/>
        </p:nvSpPr>
        <p:spPr>
          <a:xfrm>
            <a:off x="838200" y="533400"/>
            <a:ext cx="4572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Proceed to Neighboring Pixels</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4-Connected</a:t>
            </a:r>
            <a:endParaRPr/>
          </a:p>
          <a:p>
            <a:pPr indent="0" lvl="1"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8-Connected</a:t>
            </a:r>
            <a:endParaRPr/>
          </a:p>
        </p:txBody>
      </p:sp>
      <p:sp>
        <p:nvSpPr>
          <p:cNvPr id="1698" name="Google Shape;1698;p134"/>
          <p:cNvSpPr/>
          <p:nvPr/>
        </p:nvSpPr>
        <p:spPr>
          <a:xfrm>
            <a:off x="4800600" y="2438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9" name="Google Shape;1699;p134"/>
          <p:cNvSpPr/>
          <p:nvPr/>
        </p:nvSpPr>
        <p:spPr>
          <a:xfrm>
            <a:off x="4800600" y="2819400"/>
            <a:ext cx="381000" cy="3810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0" name="Google Shape;1700;p134"/>
          <p:cNvSpPr/>
          <p:nvPr/>
        </p:nvSpPr>
        <p:spPr>
          <a:xfrm>
            <a:off x="4800600" y="3200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1" name="Google Shape;1701;p134"/>
          <p:cNvSpPr/>
          <p:nvPr/>
        </p:nvSpPr>
        <p:spPr>
          <a:xfrm>
            <a:off x="5181600" y="2819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2" name="Google Shape;1702;p134"/>
          <p:cNvSpPr/>
          <p:nvPr/>
        </p:nvSpPr>
        <p:spPr>
          <a:xfrm>
            <a:off x="4419600" y="2819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3" name="Google Shape;1703;p134"/>
          <p:cNvSpPr/>
          <p:nvPr/>
        </p:nvSpPr>
        <p:spPr>
          <a:xfrm>
            <a:off x="7162800" y="2438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4" name="Google Shape;1704;p134"/>
          <p:cNvSpPr/>
          <p:nvPr/>
        </p:nvSpPr>
        <p:spPr>
          <a:xfrm>
            <a:off x="7162800" y="2819400"/>
            <a:ext cx="381000" cy="3810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5" name="Google Shape;1705;p134"/>
          <p:cNvSpPr/>
          <p:nvPr/>
        </p:nvSpPr>
        <p:spPr>
          <a:xfrm>
            <a:off x="7162800" y="3200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6" name="Google Shape;1706;p134"/>
          <p:cNvSpPr/>
          <p:nvPr/>
        </p:nvSpPr>
        <p:spPr>
          <a:xfrm>
            <a:off x="7543800" y="2819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7" name="Google Shape;1707;p134"/>
          <p:cNvSpPr/>
          <p:nvPr/>
        </p:nvSpPr>
        <p:spPr>
          <a:xfrm>
            <a:off x="6781800" y="2819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8" name="Google Shape;1708;p134"/>
          <p:cNvSpPr/>
          <p:nvPr/>
        </p:nvSpPr>
        <p:spPr>
          <a:xfrm>
            <a:off x="7543800" y="3200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9" name="Google Shape;1709;p134"/>
          <p:cNvSpPr/>
          <p:nvPr/>
        </p:nvSpPr>
        <p:spPr>
          <a:xfrm>
            <a:off x="6781800" y="3200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0" name="Google Shape;1710;p134"/>
          <p:cNvSpPr/>
          <p:nvPr/>
        </p:nvSpPr>
        <p:spPr>
          <a:xfrm>
            <a:off x="7543800" y="2438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1" name="Google Shape;1711;p134"/>
          <p:cNvSpPr/>
          <p:nvPr/>
        </p:nvSpPr>
        <p:spPr>
          <a:xfrm>
            <a:off x="6781800" y="2438400"/>
            <a:ext cx="381000" cy="3810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2" name="Google Shape;1712;p134"/>
          <p:cNvSpPr/>
          <p:nvPr/>
        </p:nvSpPr>
        <p:spPr>
          <a:xfrm>
            <a:off x="1676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3" name="Google Shape;1713;p134"/>
          <p:cNvSpPr/>
          <p:nvPr/>
        </p:nvSpPr>
        <p:spPr>
          <a:xfrm>
            <a:off x="16764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4" name="Google Shape;1714;p134"/>
          <p:cNvSpPr/>
          <p:nvPr/>
        </p:nvSpPr>
        <p:spPr>
          <a:xfrm>
            <a:off x="16764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5" name="Google Shape;1715;p134"/>
          <p:cNvSpPr/>
          <p:nvPr/>
        </p:nvSpPr>
        <p:spPr>
          <a:xfrm>
            <a:off x="16764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6" name="Google Shape;1716;p134"/>
          <p:cNvSpPr/>
          <p:nvPr/>
        </p:nvSpPr>
        <p:spPr>
          <a:xfrm>
            <a:off x="19050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7" name="Google Shape;1717;p134"/>
          <p:cNvSpPr/>
          <p:nvPr/>
        </p:nvSpPr>
        <p:spPr>
          <a:xfrm>
            <a:off x="21336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8" name="Google Shape;1718;p134"/>
          <p:cNvSpPr/>
          <p:nvPr/>
        </p:nvSpPr>
        <p:spPr>
          <a:xfrm>
            <a:off x="23622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9" name="Google Shape;1719;p134"/>
          <p:cNvSpPr/>
          <p:nvPr/>
        </p:nvSpPr>
        <p:spPr>
          <a:xfrm>
            <a:off x="25908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0" name="Google Shape;1720;p134"/>
          <p:cNvSpPr/>
          <p:nvPr/>
        </p:nvSpPr>
        <p:spPr>
          <a:xfrm>
            <a:off x="25908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1" name="Google Shape;1721;p134"/>
          <p:cNvSpPr/>
          <p:nvPr/>
        </p:nvSpPr>
        <p:spPr>
          <a:xfrm>
            <a:off x="25908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2" name="Google Shape;1722;p134"/>
          <p:cNvSpPr/>
          <p:nvPr/>
        </p:nvSpPr>
        <p:spPr>
          <a:xfrm>
            <a:off x="28194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3" name="Google Shape;1723;p134"/>
          <p:cNvSpPr/>
          <p:nvPr/>
        </p:nvSpPr>
        <p:spPr>
          <a:xfrm>
            <a:off x="2819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4" name="Google Shape;1724;p134"/>
          <p:cNvSpPr/>
          <p:nvPr/>
        </p:nvSpPr>
        <p:spPr>
          <a:xfrm>
            <a:off x="30480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5" name="Google Shape;1725;p134"/>
          <p:cNvSpPr/>
          <p:nvPr/>
        </p:nvSpPr>
        <p:spPr>
          <a:xfrm>
            <a:off x="32766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6" name="Google Shape;1726;p134"/>
          <p:cNvSpPr/>
          <p:nvPr/>
        </p:nvSpPr>
        <p:spPr>
          <a:xfrm>
            <a:off x="32766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7" name="Google Shape;1727;p134"/>
          <p:cNvSpPr/>
          <p:nvPr/>
        </p:nvSpPr>
        <p:spPr>
          <a:xfrm>
            <a:off x="32766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8" name="Google Shape;1728;p134"/>
          <p:cNvSpPr/>
          <p:nvPr/>
        </p:nvSpPr>
        <p:spPr>
          <a:xfrm>
            <a:off x="32766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9" name="Google Shape;1729;p134"/>
          <p:cNvSpPr/>
          <p:nvPr/>
        </p:nvSpPr>
        <p:spPr>
          <a:xfrm>
            <a:off x="23622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0" name="Google Shape;1730;p134"/>
          <p:cNvSpPr/>
          <p:nvPr/>
        </p:nvSpPr>
        <p:spPr>
          <a:xfrm>
            <a:off x="25908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1" name="Google Shape;1731;p134"/>
          <p:cNvSpPr/>
          <p:nvPr/>
        </p:nvSpPr>
        <p:spPr>
          <a:xfrm>
            <a:off x="28194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2" name="Google Shape;1732;p134"/>
          <p:cNvSpPr/>
          <p:nvPr/>
        </p:nvSpPr>
        <p:spPr>
          <a:xfrm>
            <a:off x="30480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3" name="Google Shape;1733;p134"/>
          <p:cNvSpPr/>
          <p:nvPr/>
        </p:nvSpPr>
        <p:spPr>
          <a:xfrm>
            <a:off x="23622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4" name="Google Shape;1734;p134"/>
          <p:cNvSpPr/>
          <p:nvPr/>
        </p:nvSpPr>
        <p:spPr>
          <a:xfrm>
            <a:off x="23622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5" name="Google Shape;1735;p134"/>
          <p:cNvSpPr/>
          <p:nvPr/>
        </p:nvSpPr>
        <p:spPr>
          <a:xfrm>
            <a:off x="23622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6" name="Google Shape;1736;p134"/>
          <p:cNvSpPr/>
          <p:nvPr/>
        </p:nvSpPr>
        <p:spPr>
          <a:xfrm>
            <a:off x="19050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7" name="Google Shape;1737;p134"/>
          <p:cNvSpPr/>
          <p:nvPr/>
        </p:nvSpPr>
        <p:spPr>
          <a:xfrm>
            <a:off x="21336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8" name="Google Shape;1738;p134"/>
          <p:cNvSpPr/>
          <p:nvPr/>
        </p:nvSpPr>
        <p:spPr>
          <a:xfrm>
            <a:off x="2133600" y="54864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9" name="Google Shape;1739;p134"/>
          <p:cNvSpPr/>
          <p:nvPr/>
        </p:nvSpPr>
        <p:spPr>
          <a:xfrm>
            <a:off x="38862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0" name="Google Shape;1740;p134"/>
          <p:cNvSpPr/>
          <p:nvPr/>
        </p:nvSpPr>
        <p:spPr>
          <a:xfrm>
            <a:off x="38862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1" name="Google Shape;1741;p134"/>
          <p:cNvSpPr/>
          <p:nvPr/>
        </p:nvSpPr>
        <p:spPr>
          <a:xfrm>
            <a:off x="38862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2" name="Google Shape;1742;p134"/>
          <p:cNvSpPr/>
          <p:nvPr/>
        </p:nvSpPr>
        <p:spPr>
          <a:xfrm>
            <a:off x="38862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3" name="Google Shape;1743;p134"/>
          <p:cNvSpPr/>
          <p:nvPr/>
        </p:nvSpPr>
        <p:spPr>
          <a:xfrm>
            <a:off x="41148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4" name="Google Shape;1744;p134"/>
          <p:cNvSpPr/>
          <p:nvPr/>
        </p:nvSpPr>
        <p:spPr>
          <a:xfrm>
            <a:off x="43434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5" name="Google Shape;1745;p134"/>
          <p:cNvSpPr/>
          <p:nvPr/>
        </p:nvSpPr>
        <p:spPr>
          <a:xfrm>
            <a:off x="45720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6" name="Google Shape;1746;p134"/>
          <p:cNvSpPr/>
          <p:nvPr/>
        </p:nvSpPr>
        <p:spPr>
          <a:xfrm>
            <a:off x="48006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7" name="Google Shape;1747;p134"/>
          <p:cNvSpPr/>
          <p:nvPr/>
        </p:nvSpPr>
        <p:spPr>
          <a:xfrm>
            <a:off x="48006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8" name="Google Shape;1748;p134"/>
          <p:cNvSpPr/>
          <p:nvPr/>
        </p:nvSpPr>
        <p:spPr>
          <a:xfrm>
            <a:off x="48006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9" name="Google Shape;1749;p134"/>
          <p:cNvSpPr/>
          <p:nvPr/>
        </p:nvSpPr>
        <p:spPr>
          <a:xfrm>
            <a:off x="50292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0" name="Google Shape;1750;p134"/>
          <p:cNvSpPr/>
          <p:nvPr/>
        </p:nvSpPr>
        <p:spPr>
          <a:xfrm>
            <a:off x="50292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1" name="Google Shape;1751;p134"/>
          <p:cNvSpPr/>
          <p:nvPr/>
        </p:nvSpPr>
        <p:spPr>
          <a:xfrm>
            <a:off x="52578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2" name="Google Shape;1752;p134"/>
          <p:cNvSpPr/>
          <p:nvPr/>
        </p:nvSpPr>
        <p:spPr>
          <a:xfrm>
            <a:off x="5486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3" name="Google Shape;1753;p134"/>
          <p:cNvSpPr/>
          <p:nvPr/>
        </p:nvSpPr>
        <p:spPr>
          <a:xfrm>
            <a:off x="54864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4" name="Google Shape;1754;p134"/>
          <p:cNvSpPr/>
          <p:nvPr/>
        </p:nvSpPr>
        <p:spPr>
          <a:xfrm>
            <a:off x="54864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5" name="Google Shape;1755;p134"/>
          <p:cNvSpPr/>
          <p:nvPr/>
        </p:nvSpPr>
        <p:spPr>
          <a:xfrm>
            <a:off x="54864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6" name="Google Shape;1756;p134"/>
          <p:cNvSpPr/>
          <p:nvPr/>
        </p:nvSpPr>
        <p:spPr>
          <a:xfrm>
            <a:off x="45720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7" name="Google Shape;1757;p134"/>
          <p:cNvSpPr/>
          <p:nvPr/>
        </p:nvSpPr>
        <p:spPr>
          <a:xfrm>
            <a:off x="48006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8" name="Google Shape;1758;p134"/>
          <p:cNvSpPr/>
          <p:nvPr/>
        </p:nvSpPr>
        <p:spPr>
          <a:xfrm>
            <a:off x="50292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9" name="Google Shape;1759;p134"/>
          <p:cNvSpPr/>
          <p:nvPr/>
        </p:nvSpPr>
        <p:spPr>
          <a:xfrm>
            <a:off x="52578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0" name="Google Shape;1760;p134"/>
          <p:cNvSpPr/>
          <p:nvPr/>
        </p:nvSpPr>
        <p:spPr>
          <a:xfrm>
            <a:off x="45720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1" name="Google Shape;1761;p134"/>
          <p:cNvSpPr/>
          <p:nvPr/>
        </p:nvSpPr>
        <p:spPr>
          <a:xfrm>
            <a:off x="45720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2" name="Google Shape;1762;p134"/>
          <p:cNvSpPr/>
          <p:nvPr/>
        </p:nvSpPr>
        <p:spPr>
          <a:xfrm>
            <a:off x="45720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3" name="Google Shape;1763;p134"/>
          <p:cNvSpPr/>
          <p:nvPr/>
        </p:nvSpPr>
        <p:spPr>
          <a:xfrm>
            <a:off x="41148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4" name="Google Shape;1764;p134"/>
          <p:cNvSpPr/>
          <p:nvPr/>
        </p:nvSpPr>
        <p:spPr>
          <a:xfrm>
            <a:off x="4343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5" name="Google Shape;1765;p134"/>
          <p:cNvSpPr/>
          <p:nvPr/>
        </p:nvSpPr>
        <p:spPr>
          <a:xfrm>
            <a:off x="43434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6" name="Google Shape;1766;p134"/>
          <p:cNvSpPr/>
          <p:nvPr/>
        </p:nvSpPr>
        <p:spPr>
          <a:xfrm>
            <a:off x="45720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7" name="Google Shape;1767;p134"/>
          <p:cNvSpPr/>
          <p:nvPr/>
        </p:nvSpPr>
        <p:spPr>
          <a:xfrm>
            <a:off x="45720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8" name="Google Shape;1768;p134"/>
          <p:cNvSpPr/>
          <p:nvPr/>
        </p:nvSpPr>
        <p:spPr>
          <a:xfrm>
            <a:off x="43434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9" name="Google Shape;1769;p134"/>
          <p:cNvSpPr/>
          <p:nvPr/>
        </p:nvSpPr>
        <p:spPr>
          <a:xfrm>
            <a:off x="41148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0" name="Google Shape;1770;p134"/>
          <p:cNvSpPr/>
          <p:nvPr/>
        </p:nvSpPr>
        <p:spPr>
          <a:xfrm>
            <a:off x="41148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1" name="Google Shape;1771;p134"/>
          <p:cNvSpPr/>
          <p:nvPr/>
        </p:nvSpPr>
        <p:spPr>
          <a:xfrm>
            <a:off x="6248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2" name="Google Shape;1772;p134"/>
          <p:cNvSpPr/>
          <p:nvPr/>
        </p:nvSpPr>
        <p:spPr>
          <a:xfrm>
            <a:off x="62484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3" name="Google Shape;1773;p134"/>
          <p:cNvSpPr/>
          <p:nvPr/>
        </p:nvSpPr>
        <p:spPr>
          <a:xfrm>
            <a:off x="62484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4" name="Google Shape;1774;p134"/>
          <p:cNvSpPr/>
          <p:nvPr/>
        </p:nvSpPr>
        <p:spPr>
          <a:xfrm>
            <a:off x="62484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5" name="Google Shape;1775;p134"/>
          <p:cNvSpPr/>
          <p:nvPr/>
        </p:nvSpPr>
        <p:spPr>
          <a:xfrm>
            <a:off x="64770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6" name="Google Shape;1776;p134"/>
          <p:cNvSpPr/>
          <p:nvPr/>
        </p:nvSpPr>
        <p:spPr>
          <a:xfrm>
            <a:off x="67056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7" name="Google Shape;1777;p134"/>
          <p:cNvSpPr/>
          <p:nvPr/>
        </p:nvSpPr>
        <p:spPr>
          <a:xfrm>
            <a:off x="69342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8" name="Google Shape;1778;p134"/>
          <p:cNvSpPr/>
          <p:nvPr/>
        </p:nvSpPr>
        <p:spPr>
          <a:xfrm>
            <a:off x="7162800" y="5715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9" name="Google Shape;1779;p134"/>
          <p:cNvSpPr/>
          <p:nvPr/>
        </p:nvSpPr>
        <p:spPr>
          <a:xfrm>
            <a:off x="7162800" y="5486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0" name="Google Shape;1780;p134"/>
          <p:cNvSpPr/>
          <p:nvPr/>
        </p:nvSpPr>
        <p:spPr>
          <a:xfrm>
            <a:off x="71628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1" name="Google Shape;1781;p134"/>
          <p:cNvSpPr/>
          <p:nvPr/>
        </p:nvSpPr>
        <p:spPr>
          <a:xfrm>
            <a:off x="7391400" y="5257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2" name="Google Shape;1782;p134"/>
          <p:cNvSpPr/>
          <p:nvPr/>
        </p:nvSpPr>
        <p:spPr>
          <a:xfrm>
            <a:off x="73914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3" name="Google Shape;1783;p134"/>
          <p:cNvSpPr/>
          <p:nvPr/>
        </p:nvSpPr>
        <p:spPr>
          <a:xfrm>
            <a:off x="76200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4" name="Google Shape;1784;p134"/>
          <p:cNvSpPr/>
          <p:nvPr/>
        </p:nvSpPr>
        <p:spPr>
          <a:xfrm>
            <a:off x="78486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5" name="Google Shape;1785;p134"/>
          <p:cNvSpPr/>
          <p:nvPr/>
        </p:nvSpPr>
        <p:spPr>
          <a:xfrm>
            <a:off x="78486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6" name="Google Shape;1786;p134"/>
          <p:cNvSpPr/>
          <p:nvPr/>
        </p:nvSpPr>
        <p:spPr>
          <a:xfrm>
            <a:off x="78486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7" name="Google Shape;1787;p134"/>
          <p:cNvSpPr/>
          <p:nvPr/>
        </p:nvSpPr>
        <p:spPr>
          <a:xfrm>
            <a:off x="78486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8" name="Google Shape;1788;p134"/>
          <p:cNvSpPr/>
          <p:nvPr/>
        </p:nvSpPr>
        <p:spPr>
          <a:xfrm>
            <a:off x="69342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9" name="Google Shape;1789;p134"/>
          <p:cNvSpPr/>
          <p:nvPr/>
        </p:nvSpPr>
        <p:spPr>
          <a:xfrm>
            <a:off x="71628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0" name="Google Shape;1790;p134"/>
          <p:cNvSpPr/>
          <p:nvPr/>
        </p:nvSpPr>
        <p:spPr>
          <a:xfrm>
            <a:off x="73914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1" name="Google Shape;1791;p134"/>
          <p:cNvSpPr/>
          <p:nvPr/>
        </p:nvSpPr>
        <p:spPr>
          <a:xfrm>
            <a:off x="7620000" y="4343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2" name="Google Shape;1792;p134"/>
          <p:cNvSpPr/>
          <p:nvPr/>
        </p:nvSpPr>
        <p:spPr>
          <a:xfrm>
            <a:off x="69342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3" name="Google Shape;1793;p134"/>
          <p:cNvSpPr/>
          <p:nvPr/>
        </p:nvSpPr>
        <p:spPr>
          <a:xfrm>
            <a:off x="6934200" y="48006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4" name="Google Shape;1794;p134"/>
          <p:cNvSpPr/>
          <p:nvPr/>
        </p:nvSpPr>
        <p:spPr>
          <a:xfrm>
            <a:off x="6934200" y="4572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5" name="Google Shape;1795;p134"/>
          <p:cNvSpPr/>
          <p:nvPr/>
        </p:nvSpPr>
        <p:spPr>
          <a:xfrm>
            <a:off x="64770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6" name="Google Shape;1796;p134"/>
          <p:cNvSpPr/>
          <p:nvPr/>
        </p:nvSpPr>
        <p:spPr>
          <a:xfrm>
            <a:off x="6705600" y="50292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7" name="Google Shape;1797;p134"/>
          <p:cNvSpPr/>
          <p:nvPr/>
        </p:nvSpPr>
        <p:spPr>
          <a:xfrm>
            <a:off x="67056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8" name="Google Shape;1798;p134"/>
          <p:cNvSpPr/>
          <p:nvPr/>
        </p:nvSpPr>
        <p:spPr>
          <a:xfrm>
            <a:off x="69342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9" name="Google Shape;1799;p134"/>
          <p:cNvSpPr/>
          <p:nvPr/>
        </p:nvSpPr>
        <p:spPr>
          <a:xfrm>
            <a:off x="69342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0" name="Google Shape;1800;p134"/>
          <p:cNvSpPr/>
          <p:nvPr/>
        </p:nvSpPr>
        <p:spPr>
          <a:xfrm>
            <a:off x="67056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1" name="Google Shape;1801;p134"/>
          <p:cNvSpPr/>
          <p:nvPr/>
        </p:nvSpPr>
        <p:spPr>
          <a:xfrm>
            <a:off x="64770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2" name="Google Shape;1802;p134"/>
          <p:cNvSpPr/>
          <p:nvPr/>
        </p:nvSpPr>
        <p:spPr>
          <a:xfrm>
            <a:off x="64770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3" name="Google Shape;1803;p134"/>
          <p:cNvSpPr/>
          <p:nvPr/>
        </p:nvSpPr>
        <p:spPr>
          <a:xfrm>
            <a:off x="7162800" y="50292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4" name="Google Shape;1804;p134"/>
          <p:cNvSpPr/>
          <p:nvPr/>
        </p:nvSpPr>
        <p:spPr>
          <a:xfrm>
            <a:off x="7162800" y="4800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5" name="Google Shape;1805;p134"/>
          <p:cNvSpPr/>
          <p:nvPr/>
        </p:nvSpPr>
        <p:spPr>
          <a:xfrm>
            <a:off x="7162800" y="45720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6" name="Google Shape;1806;p134"/>
          <p:cNvSpPr/>
          <p:nvPr/>
        </p:nvSpPr>
        <p:spPr>
          <a:xfrm>
            <a:off x="7391400" y="45720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7" name="Google Shape;1807;p134"/>
          <p:cNvSpPr/>
          <p:nvPr/>
        </p:nvSpPr>
        <p:spPr>
          <a:xfrm>
            <a:off x="7391400" y="4800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8" name="Google Shape;1808;p134"/>
          <p:cNvSpPr/>
          <p:nvPr/>
        </p:nvSpPr>
        <p:spPr>
          <a:xfrm>
            <a:off x="7620000" y="4800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9" name="Google Shape;1809;p134"/>
          <p:cNvSpPr/>
          <p:nvPr/>
        </p:nvSpPr>
        <p:spPr>
          <a:xfrm>
            <a:off x="7620000" y="45720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0" name="Google Shape;1810;p134"/>
          <p:cNvSpPr/>
          <p:nvPr/>
        </p:nvSpPr>
        <p:spPr>
          <a:xfrm>
            <a:off x="4343400" y="54864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1" name="Google Shape;1811;p134"/>
          <p:cNvSpPr/>
          <p:nvPr/>
        </p:nvSpPr>
        <p:spPr>
          <a:xfrm>
            <a:off x="6705600" y="54864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2" name="Google Shape;1812;p134"/>
          <p:cNvSpPr/>
          <p:nvPr/>
        </p:nvSpPr>
        <p:spPr>
          <a:xfrm>
            <a:off x="4724400" y="3733800"/>
            <a:ext cx="533400" cy="457200"/>
          </a:xfrm>
          <a:prstGeom prst="downArrow">
            <a:avLst>
              <a:gd fmla="val 14400" name="adj1"/>
              <a:gd fmla="val 50000" name="adj2"/>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13" name="Google Shape;1813;p134"/>
          <p:cNvSpPr/>
          <p:nvPr/>
        </p:nvSpPr>
        <p:spPr>
          <a:xfrm>
            <a:off x="7086600" y="3733800"/>
            <a:ext cx="533400" cy="457200"/>
          </a:xfrm>
          <a:prstGeom prst="downArrow">
            <a:avLst>
              <a:gd fmla="val 14400" name="adj1"/>
              <a:gd fmla="val 50000" name="adj2"/>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801"/>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35"/>
          <p:cNvSpPr/>
          <p:nvPr/>
        </p:nvSpPr>
        <p:spPr>
          <a:xfrm>
            <a:off x="609600" y="838200"/>
            <a:ext cx="7848600" cy="54864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Start at a point inside a region</a:t>
            </a:r>
            <a:r>
              <a:rPr b="1" i="0" lang="en-US" sz="1800" u="none">
                <a:solidFill>
                  <a:schemeClr val="dk1"/>
                </a:solidFill>
                <a:latin typeface="Arial"/>
                <a:ea typeface="Arial"/>
                <a:cs typeface="Arial"/>
                <a:sym typeface="Arial"/>
              </a:rPr>
              <a:t> and paint the interior outward toward the boundary.</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If boundary is specified in a  single color the fill algorithm proceeds outward pixel by pixel until the boundary color is encountered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Accepts as input coordinates of an interior point (x, y) a fill color and boundary color.</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Starting from (x, y) the procedure tests neighboring position to determine whether they are of the boundary color.</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If not they are painted with fill color and their neighbors are tested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Process continues until all pixels up to boundary color for the area have been tested</a:t>
            </a:r>
            <a:endParaRPr/>
          </a:p>
        </p:txBody>
      </p:sp>
      <p:sp>
        <p:nvSpPr>
          <p:cNvPr id="1819" name="Google Shape;1819;p13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820" name="Google Shape;1820;p13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821" name="Google Shape;1821;p135"/>
          <p:cNvSpPr txBox="1"/>
          <p:nvPr/>
        </p:nvSpPr>
        <p:spPr>
          <a:xfrm>
            <a:off x="1066800" y="304800"/>
            <a:ext cx="2479675"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Boundary Fill</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36"/>
          <p:cNvSpPr/>
          <p:nvPr/>
        </p:nvSpPr>
        <p:spPr>
          <a:xfrm>
            <a:off x="609600" y="533400"/>
            <a:ext cx="7848600" cy="37338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boundaryFill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Retrive intensity of the pixel inside the boundary</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 the retreived intensity is not that of the boundary pixels and   AND  it is not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the fill 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use recursion to plot pixel in all four directions</a:t>
            </a:r>
            <a:endParaRPr/>
          </a:p>
        </p:txBody>
      </p:sp>
      <p:sp>
        <p:nvSpPr>
          <p:cNvPr id="1828" name="Google Shape;1828;p13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829" name="Google Shape;1829;p13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830" name="Google Shape;1830;p136"/>
          <p:cNvSpPr/>
          <p:nvPr/>
        </p:nvSpPr>
        <p:spPr>
          <a:xfrm>
            <a:off x="38862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1" name="Google Shape;1831;p136"/>
          <p:cNvSpPr/>
          <p:nvPr/>
        </p:nvSpPr>
        <p:spPr>
          <a:xfrm>
            <a:off x="38862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2" name="Google Shape;1832;p136"/>
          <p:cNvSpPr/>
          <p:nvPr/>
        </p:nvSpPr>
        <p:spPr>
          <a:xfrm>
            <a:off x="3886200" y="5486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3" name="Google Shape;1833;p136"/>
          <p:cNvSpPr/>
          <p:nvPr/>
        </p:nvSpPr>
        <p:spPr>
          <a:xfrm>
            <a:off x="38862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4" name="Google Shape;1834;p136"/>
          <p:cNvSpPr/>
          <p:nvPr/>
        </p:nvSpPr>
        <p:spPr>
          <a:xfrm>
            <a:off x="41148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5" name="Google Shape;1835;p136"/>
          <p:cNvSpPr/>
          <p:nvPr/>
        </p:nvSpPr>
        <p:spPr>
          <a:xfrm>
            <a:off x="43434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6" name="Google Shape;1836;p136"/>
          <p:cNvSpPr/>
          <p:nvPr/>
        </p:nvSpPr>
        <p:spPr>
          <a:xfrm>
            <a:off x="45720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7" name="Google Shape;1837;p136"/>
          <p:cNvSpPr/>
          <p:nvPr/>
        </p:nvSpPr>
        <p:spPr>
          <a:xfrm>
            <a:off x="48006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8" name="Google Shape;1838;p136"/>
          <p:cNvSpPr/>
          <p:nvPr/>
        </p:nvSpPr>
        <p:spPr>
          <a:xfrm>
            <a:off x="4800600" y="5486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9" name="Google Shape;1839;p136"/>
          <p:cNvSpPr/>
          <p:nvPr/>
        </p:nvSpPr>
        <p:spPr>
          <a:xfrm>
            <a:off x="48006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0" name="Google Shape;1840;p136"/>
          <p:cNvSpPr/>
          <p:nvPr/>
        </p:nvSpPr>
        <p:spPr>
          <a:xfrm>
            <a:off x="50292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1" name="Google Shape;1841;p136"/>
          <p:cNvSpPr/>
          <p:nvPr/>
        </p:nvSpPr>
        <p:spPr>
          <a:xfrm>
            <a:off x="50292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2" name="Google Shape;1842;p136"/>
          <p:cNvSpPr/>
          <p:nvPr/>
        </p:nvSpPr>
        <p:spPr>
          <a:xfrm>
            <a:off x="52578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3" name="Google Shape;1843;p136"/>
          <p:cNvSpPr/>
          <p:nvPr/>
        </p:nvSpPr>
        <p:spPr>
          <a:xfrm>
            <a:off x="54864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4" name="Google Shape;1844;p136"/>
          <p:cNvSpPr/>
          <p:nvPr/>
        </p:nvSpPr>
        <p:spPr>
          <a:xfrm>
            <a:off x="5486400" y="48006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5" name="Google Shape;1845;p136"/>
          <p:cNvSpPr/>
          <p:nvPr/>
        </p:nvSpPr>
        <p:spPr>
          <a:xfrm>
            <a:off x="5486400" y="4572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6" name="Google Shape;1846;p136"/>
          <p:cNvSpPr/>
          <p:nvPr/>
        </p:nvSpPr>
        <p:spPr>
          <a:xfrm>
            <a:off x="54864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7" name="Google Shape;1847;p136"/>
          <p:cNvSpPr/>
          <p:nvPr/>
        </p:nvSpPr>
        <p:spPr>
          <a:xfrm>
            <a:off x="45720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8" name="Google Shape;1848;p136"/>
          <p:cNvSpPr/>
          <p:nvPr/>
        </p:nvSpPr>
        <p:spPr>
          <a:xfrm>
            <a:off x="48006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49" name="Google Shape;1849;p136"/>
          <p:cNvSpPr/>
          <p:nvPr/>
        </p:nvSpPr>
        <p:spPr>
          <a:xfrm>
            <a:off x="50292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0" name="Google Shape;1850;p136"/>
          <p:cNvSpPr/>
          <p:nvPr/>
        </p:nvSpPr>
        <p:spPr>
          <a:xfrm>
            <a:off x="52578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1" name="Google Shape;1851;p136"/>
          <p:cNvSpPr/>
          <p:nvPr/>
        </p:nvSpPr>
        <p:spPr>
          <a:xfrm>
            <a:off x="45720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2" name="Google Shape;1852;p136"/>
          <p:cNvSpPr/>
          <p:nvPr/>
        </p:nvSpPr>
        <p:spPr>
          <a:xfrm>
            <a:off x="4572000" y="48006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3" name="Google Shape;1853;p136"/>
          <p:cNvSpPr/>
          <p:nvPr/>
        </p:nvSpPr>
        <p:spPr>
          <a:xfrm>
            <a:off x="4572000" y="4572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4" name="Google Shape;1854;p136"/>
          <p:cNvSpPr/>
          <p:nvPr/>
        </p:nvSpPr>
        <p:spPr>
          <a:xfrm>
            <a:off x="41148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5" name="Google Shape;1855;p136"/>
          <p:cNvSpPr/>
          <p:nvPr/>
        </p:nvSpPr>
        <p:spPr>
          <a:xfrm>
            <a:off x="43434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6" name="Google Shape;1856;p136"/>
          <p:cNvSpPr/>
          <p:nvPr/>
        </p:nvSpPr>
        <p:spPr>
          <a:xfrm>
            <a:off x="43434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7" name="Google Shape;1857;p136"/>
          <p:cNvSpPr/>
          <p:nvPr/>
        </p:nvSpPr>
        <p:spPr>
          <a:xfrm>
            <a:off x="45720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8" name="Google Shape;1858;p136"/>
          <p:cNvSpPr/>
          <p:nvPr/>
        </p:nvSpPr>
        <p:spPr>
          <a:xfrm>
            <a:off x="45720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59" name="Google Shape;1859;p136"/>
          <p:cNvSpPr/>
          <p:nvPr/>
        </p:nvSpPr>
        <p:spPr>
          <a:xfrm>
            <a:off x="43434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60" name="Google Shape;1860;p136"/>
          <p:cNvSpPr/>
          <p:nvPr/>
        </p:nvSpPr>
        <p:spPr>
          <a:xfrm>
            <a:off x="41148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61" name="Google Shape;1861;p136"/>
          <p:cNvSpPr/>
          <p:nvPr/>
        </p:nvSpPr>
        <p:spPr>
          <a:xfrm>
            <a:off x="41148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62" name="Google Shape;1862;p136"/>
          <p:cNvSpPr/>
          <p:nvPr/>
        </p:nvSpPr>
        <p:spPr>
          <a:xfrm>
            <a:off x="4343400" y="54864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5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860"/>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859"/>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37"/>
          <p:cNvSpPr/>
          <p:nvPr/>
        </p:nvSpPr>
        <p:spPr>
          <a:xfrm>
            <a:off x="609600" y="533400"/>
            <a:ext cx="7848600" cy="37338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boundaryFill(int x,y,fill_color, boundary_color){</a:t>
            </a:r>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r>
              <a:rPr b="0" i="0" lang="en-US" sz="1800" u="none">
                <a:solidFill>
                  <a:schemeClr val="dk1"/>
                </a:solidFill>
                <a:latin typeface="Calibri"/>
                <a:ea typeface="Calibri"/>
                <a:cs typeface="Calibri"/>
                <a:sym typeface="Calibri"/>
              </a:rPr>
              <a:t>int 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getpixel(x,y,color)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if(color !=  boundary_color AND color != fill_color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setpixel( x,y,fill_color)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boundaryFill( x+1,y,fill_color, boundary_color)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boundaryFill( x,y+1,fill_color, boundary_color)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boundaryFill( x-1,y,fill_color, boundary_color)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boundaryFill( x,y-1,fill_color, boundary_color)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a:t>
            </a:r>
            <a:endParaRPr/>
          </a:p>
        </p:txBody>
      </p:sp>
      <p:sp>
        <p:nvSpPr>
          <p:cNvPr id="1869" name="Google Shape;1869;p13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870" name="Google Shape;1870;p13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871" name="Google Shape;1871;p137"/>
          <p:cNvSpPr/>
          <p:nvPr/>
        </p:nvSpPr>
        <p:spPr>
          <a:xfrm>
            <a:off x="38862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2" name="Google Shape;1872;p137"/>
          <p:cNvSpPr/>
          <p:nvPr/>
        </p:nvSpPr>
        <p:spPr>
          <a:xfrm>
            <a:off x="38862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3" name="Google Shape;1873;p137"/>
          <p:cNvSpPr/>
          <p:nvPr/>
        </p:nvSpPr>
        <p:spPr>
          <a:xfrm>
            <a:off x="3886200" y="5486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4" name="Google Shape;1874;p137"/>
          <p:cNvSpPr/>
          <p:nvPr/>
        </p:nvSpPr>
        <p:spPr>
          <a:xfrm>
            <a:off x="38862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5" name="Google Shape;1875;p137"/>
          <p:cNvSpPr/>
          <p:nvPr/>
        </p:nvSpPr>
        <p:spPr>
          <a:xfrm>
            <a:off x="41148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6" name="Google Shape;1876;p137"/>
          <p:cNvSpPr/>
          <p:nvPr/>
        </p:nvSpPr>
        <p:spPr>
          <a:xfrm>
            <a:off x="43434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7" name="Google Shape;1877;p137"/>
          <p:cNvSpPr/>
          <p:nvPr/>
        </p:nvSpPr>
        <p:spPr>
          <a:xfrm>
            <a:off x="45720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8" name="Google Shape;1878;p137"/>
          <p:cNvSpPr/>
          <p:nvPr/>
        </p:nvSpPr>
        <p:spPr>
          <a:xfrm>
            <a:off x="4800600" y="5715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79" name="Google Shape;1879;p137"/>
          <p:cNvSpPr/>
          <p:nvPr/>
        </p:nvSpPr>
        <p:spPr>
          <a:xfrm>
            <a:off x="4800600" y="5486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0" name="Google Shape;1880;p137"/>
          <p:cNvSpPr/>
          <p:nvPr/>
        </p:nvSpPr>
        <p:spPr>
          <a:xfrm>
            <a:off x="48006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1" name="Google Shape;1881;p137"/>
          <p:cNvSpPr/>
          <p:nvPr/>
        </p:nvSpPr>
        <p:spPr>
          <a:xfrm>
            <a:off x="5029200" y="52578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2" name="Google Shape;1882;p137"/>
          <p:cNvSpPr/>
          <p:nvPr/>
        </p:nvSpPr>
        <p:spPr>
          <a:xfrm>
            <a:off x="50292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3" name="Google Shape;1883;p137"/>
          <p:cNvSpPr/>
          <p:nvPr/>
        </p:nvSpPr>
        <p:spPr>
          <a:xfrm>
            <a:off x="52578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4" name="Google Shape;1884;p137"/>
          <p:cNvSpPr/>
          <p:nvPr/>
        </p:nvSpPr>
        <p:spPr>
          <a:xfrm>
            <a:off x="54864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5" name="Google Shape;1885;p137"/>
          <p:cNvSpPr/>
          <p:nvPr/>
        </p:nvSpPr>
        <p:spPr>
          <a:xfrm>
            <a:off x="5486400" y="48006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6" name="Google Shape;1886;p137"/>
          <p:cNvSpPr/>
          <p:nvPr/>
        </p:nvSpPr>
        <p:spPr>
          <a:xfrm>
            <a:off x="5486400" y="4572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7" name="Google Shape;1887;p137"/>
          <p:cNvSpPr/>
          <p:nvPr/>
        </p:nvSpPr>
        <p:spPr>
          <a:xfrm>
            <a:off x="54864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8" name="Google Shape;1888;p137"/>
          <p:cNvSpPr/>
          <p:nvPr/>
        </p:nvSpPr>
        <p:spPr>
          <a:xfrm>
            <a:off x="45720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9" name="Google Shape;1889;p137"/>
          <p:cNvSpPr/>
          <p:nvPr/>
        </p:nvSpPr>
        <p:spPr>
          <a:xfrm>
            <a:off x="48006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0" name="Google Shape;1890;p137"/>
          <p:cNvSpPr/>
          <p:nvPr/>
        </p:nvSpPr>
        <p:spPr>
          <a:xfrm>
            <a:off x="50292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1" name="Google Shape;1891;p137"/>
          <p:cNvSpPr/>
          <p:nvPr/>
        </p:nvSpPr>
        <p:spPr>
          <a:xfrm>
            <a:off x="5257800" y="43434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2" name="Google Shape;1892;p137"/>
          <p:cNvSpPr/>
          <p:nvPr/>
        </p:nvSpPr>
        <p:spPr>
          <a:xfrm>
            <a:off x="45720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3" name="Google Shape;1893;p137"/>
          <p:cNvSpPr/>
          <p:nvPr/>
        </p:nvSpPr>
        <p:spPr>
          <a:xfrm>
            <a:off x="4572000" y="48006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4" name="Google Shape;1894;p137"/>
          <p:cNvSpPr/>
          <p:nvPr/>
        </p:nvSpPr>
        <p:spPr>
          <a:xfrm>
            <a:off x="4572000" y="45720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5" name="Google Shape;1895;p137"/>
          <p:cNvSpPr/>
          <p:nvPr/>
        </p:nvSpPr>
        <p:spPr>
          <a:xfrm>
            <a:off x="41148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6" name="Google Shape;1896;p137"/>
          <p:cNvSpPr/>
          <p:nvPr/>
        </p:nvSpPr>
        <p:spPr>
          <a:xfrm>
            <a:off x="4343400" y="5029200"/>
            <a:ext cx="228600" cy="228600"/>
          </a:xfrm>
          <a:prstGeom prst="ellipse">
            <a:avLst/>
          </a:prstGeom>
          <a:solidFill>
            <a:srgbClr val="4A452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7" name="Google Shape;1897;p137"/>
          <p:cNvSpPr/>
          <p:nvPr/>
        </p:nvSpPr>
        <p:spPr>
          <a:xfrm>
            <a:off x="43434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8" name="Google Shape;1898;p137"/>
          <p:cNvSpPr/>
          <p:nvPr/>
        </p:nvSpPr>
        <p:spPr>
          <a:xfrm>
            <a:off x="45720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9" name="Google Shape;1899;p137"/>
          <p:cNvSpPr/>
          <p:nvPr/>
        </p:nvSpPr>
        <p:spPr>
          <a:xfrm>
            <a:off x="45720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00" name="Google Shape;1900;p137"/>
          <p:cNvSpPr/>
          <p:nvPr/>
        </p:nvSpPr>
        <p:spPr>
          <a:xfrm>
            <a:off x="43434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01" name="Google Shape;1901;p137"/>
          <p:cNvSpPr/>
          <p:nvPr/>
        </p:nvSpPr>
        <p:spPr>
          <a:xfrm>
            <a:off x="4114800" y="54864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02" name="Google Shape;1902;p137"/>
          <p:cNvSpPr/>
          <p:nvPr/>
        </p:nvSpPr>
        <p:spPr>
          <a:xfrm>
            <a:off x="4114800" y="52578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03" name="Google Shape;1903;p137"/>
          <p:cNvSpPr/>
          <p:nvPr/>
        </p:nvSpPr>
        <p:spPr>
          <a:xfrm>
            <a:off x="4343400" y="54864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901"/>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902"/>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38"/>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Filling an area that is not defined within a single color boundary.</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In this case replace a specified interior color instead of searching for boundary color value.</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Start from specified interior point (x , y) and reassign all pixel values that are currently set  to a given interior color with the desired color.</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If the area we want to paint has more than 1 interior color , first assign pixel values so that all interior points have same color.</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We can then use 8 or 4 connected approach to move on until all interior points have been repainted.</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909" name="Google Shape;1909;p13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910" name="Google Shape;1910;p13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911" name="Google Shape;1911;p138"/>
          <p:cNvSpPr txBox="1"/>
          <p:nvPr/>
        </p:nvSpPr>
        <p:spPr>
          <a:xfrm>
            <a:off x="2057400" y="304800"/>
            <a:ext cx="17795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Flood Fill</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39"/>
          <p:cNvSpPr/>
          <p:nvPr/>
        </p:nvSpPr>
        <p:spPr>
          <a:xfrm>
            <a:off x="609600" y="533400"/>
            <a:ext cx="7848600" cy="40386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floodFill(int x,y,fill_color, original_color){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int 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getpixel(x,y,color)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if(color == original_color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setpixel(x,y,fill_color)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floodFill(x+1,y,fill_color, original_color)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floodFill(x,y+1,fill_color, original_color)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floodFill(x-1,y,fill_color, original_color)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floodFill(x,y-1,fill_color, original_color)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a:t>
            </a:r>
            <a:endParaRPr/>
          </a:p>
        </p:txBody>
      </p:sp>
      <p:sp>
        <p:nvSpPr>
          <p:cNvPr id="1917" name="Google Shape;1917;p13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918" name="Google Shape;1918;p13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919" name="Google Shape;1919;p139"/>
          <p:cNvSpPr/>
          <p:nvPr/>
        </p:nvSpPr>
        <p:spPr>
          <a:xfrm>
            <a:off x="4495800" y="53340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0" name="Google Shape;1920;p139"/>
          <p:cNvSpPr/>
          <p:nvPr/>
        </p:nvSpPr>
        <p:spPr>
          <a:xfrm>
            <a:off x="4495800" y="55626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1" name="Google Shape;1921;p139"/>
          <p:cNvSpPr/>
          <p:nvPr/>
        </p:nvSpPr>
        <p:spPr>
          <a:xfrm>
            <a:off x="4495800" y="57912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2" name="Google Shape;1922;p139"/>
          <p:cNvSpPr/>
          <p:nvPr/>
        </p:nvSpPr>
        <p:spPr>
          <a:xfrm>
            <a:off x="4495800" y="60198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3" name="Google Shape;1923;p139"/>
          <p:cNvSpPr/>
          <p:nvPr/>
        </p:nvSpPr>
        <p:spPr>
          <a:xfrm>
            <a:off x="4724400" y="6019800"/>
            <a:ext cx="228600" cy="228600"/>
          </a:xfrm>
          <a:prstGeom prst="ellipse">
            <a:avLst/>
          </a:prstGeom>
          <a:solidFill>
            <a:srgbClr val="0D0D0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4" name="Google Shape;1924;p139"/>
          <p:cNvSpPr/>
          <p:nvPr/>
        </p:nvSpPr>
        <p:spPr>
          <a:xfrm>
            <a:off x="4953000" y="6019800"/>
            <a:ext cx="228600" cy="228600"/>
          </a:xfrm>
          <a:prstGeom prst="ellipse">
            <a:avLst/>
          </a:prstGeom>
          <a:solidFill>
            <a:srgbClr val="0D0D0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5" name="Google Shape;1925;p139"/>
          <p:cNvSpPr/>
          <p:nvPr/>
        </p:nvSpPr>
        <p:spPr>
          <a:xfrm>
            <a:off x="5181600" y="6019800"/>
            <a:ext cx="228600" cy="228600"/>
          </a:xfrm>
          <a:prstGeom prst="ellipse">
            <a:avLst/>
          </a:prstGeom>
          <a:solidFill>
            <a:srgbClr val="0D0D0D"/>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6" name="Google Shape;1926;p139"/>
          <p:cNvSpPr/>
          <p:nvPr/>
        </p:nvSpPr>
        <p:spPr>
          <a:xfrm>
            <a:off x="5410200" y="60198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7" name="Google Shape;1927;p139"/>
          <p:cNvSpPr/>
          <p:nvPr/>
        </p:nvSpPr>
        <p:spPr>
          <a:xfrm>
            <a:off x="5410200" y="57912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8" name="Google Shape;1928;p139"/>
          <p:cNvSpPr/>
          <p:nvPr/>
        </p:nvSpPr>
        <p:spPr>
          <a:xfrm>
            <a:off x="5410200" y="55626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9" name="Google Shape;1929;p139"/>
          <p:cNvSpPr/>
          <p:nvPr/>
        </p:nvSpPr>
        <p:spPr>
          <a:xfrm>
            <a:off x="4953000" y="5334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0" name="Google Shape;1930;p139"/>
          <p:cNvSpPr/>
          <p:nvPr/>
        </p:nvSpPr>
        <p:spPr>
          <a:xfrm>
            <a:off x="4724400" y="5334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1" name="Google Shape;1931;p139"/>
          <p:cNvSpPr/>
          <p:nvPr/>
        </p:nvSpPr>
        <p:spPr>
          <a:xfrm>
            <a:off x="5181600" y="4648200"/>
            <a:ext cx="228600" cy="228600"/>
          </a:xfrm>
          <a:prstGeom prst="ellipse">
            <a:avLst/>
          </a:prstGeom>
          <a:solidFill>
            <a:srgbClr val="C3D6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2" name="Google Shape;1932;p139"/>
          <p:cNvSpPr/>
          <p:nvPr/>
        </p:nvSpPr>
        <p:spPr>
          <a:xfrm>
            <a:off x="5410200" y="4648200"/>
            <a:ext cx="228600" cy="228600"/>
          </a:xfrm>
          <a:prstGeom prst="ellipse">
            <a:avLst/>
          </a:prstGeom>
          <a:solidFill>
            <a:srgbClr val="C3D6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3" name="Google Shape;1933;p139"/>
          <p:cNvSpPr/>
          <p:nvPr/>
        </p:nvSpPr>
        <p:spPr>
          <a:xfrm>
            <a:off x="4724400" y="5105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4" name="Google Shape;1934;p139"/>
          <p:cNvSpPr/>
          <p:nvPr/>
        </p:nvSpPr>
        <p:spPr>
          <a:xfrm>
            <a:off x="4495800" y="4648200"/>
            <a:ext cx="228600" cy="228600"/>
          </a:xfrm>
          <a:prstGeom prst="ellipse">
            <a:avLst/>
          </a:prstGeom>
          <a:solidFill>
            <a:srgbClr val="C3D6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5" name="Google Shape;1935;p139"/>
          <p:cNvSpPr/>
          <p:nvPr/>
        </p:nvSpPr>
        <p:spPr>
          <a:xfrm>
            <a:off x="4724400" y="4648200"/>
            <a:ext cx="228600" cy="228600"/>
          </a:xfrm>
          <a:prstGeom prst="ellipse">
            <a:avLst/>
          </a:prstGeom>
          <a:solidFill>
            <a:srgbClr val="C3D6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6" name="Google Shape;1936;p139"/>
          <p:cNvSpPr/>
          <p:nvPr/>
        </p:nvSpPr>
        <p:spPr>
          <a:xfrm>
            <a:off x="4953000" y="4648200"/>
            <a:ext cx="228600" cy="228600"/>
          </a:xfrm>
          <a:prstGeom prst="ellipse">
            <a:avLst/>
          </a:prstGeom>
          <a:solidFill>
            <a:srgbClr val="C3D69B"/>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7" name="Google Shape;1937;p139"/>
          <p:cNvSpPr/>
          <p:nvPr/>
        </p:nvSpPr>
        <p:spPr>
          <a:xfrm>
            <a:off x="4495800" y="51054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8" name="Google Shape;1938;p139"/>
          <p:cNvSpPr/>
          <p:nvPr/>
        </p:nvSpPr>
        <p:spPr>
          <a:xfrm>
            <a:off x="4495800" y="4876800"/>
            <a:ext cx="228600" cy="228600"/>
          </a:xfrm>
          <a:prstGeom prst="ellipse">
            <a:avLst/>
          </a:prstGeom>
          <a:solidFill>
            <a:srgbClr val="B3A2C7"/>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9" name="Google Shape;1939;p139"/>
          <p:cNvSpPr/>
          <p:nvPr/>
        </p:nvSpPr>
        <p:spPr>
          <a:xfrm>
            <a:off x="4953000" y="57912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0" name="Google Shape;1940;p139"/>
          <p:cNvSpPr/>
          <p:nvPr/>
        </p:nvSpPr>
        <p:spPr>
          <a:xfrm>
            <a:off x="5181600" y="57912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1" name="Google Shape;1941;p139"/>
          <p:cNvSpPr/>
          <p:nvPr/>
        </p:nvSpPr>
        <p:spPr>
          <a:xfrm>
            <a:off x="5181600" y="5562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2" name="Google Shape;1942;p139"/>
          <p:cNvSpPr/>
          <p:nvPr/>
        </p:nvSpPr>
        <p:spPr>
          <a:xfrm>
            <a:off x="4953000" y="5562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3" name="Google Shape;1943;p139"/>
          <p:cNvSpPr/>
          <p:nvPr/>
        </p:nvSpPr>
        <p:spPr>
          <a:xfrm>
            <a:off x="4724400" y="57912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4" name="Google Shape;1944;p139"/>
          <p:cNvSpPr/>
          <p:nvPr/>
        </p:nvSpPr>
        <p:spPr>
          <a:xfrm>
            <a:off x="4724400" y="5562600"/>
            <a:ext cx="228600" cy="228600"/>
          </a:xfrm>
          <a:prstGeom prst="ellipse">
            <a:avLst/>
          </a:prstGeom>
          <a:solidFill>
            <a:schemeClr val="accen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5" name="Google Shape;1945;p139"/>
          <p:cNvSpPr/>
          <p:nvPr/>
        </p:nvSpPr>
        <p:spPr>
          <a:xfrm>
            <a:off x="4953000" y="5791200"/>
            <a:ext cx="228600" cy="22860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6" name="Google Shape;1946;p139"/>
          <p:cNvSpPr/>
          <p:nvPr/>
        </p:nvSpPr>
        <p:spPr>
          <a:xfrm>
            <a:off x="5410200" y="53340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7" name="Google Shape;1947;p139"/>
          <p:cNvSpPr/>
          <p:nvPr/>
        </p:nvSpPr>
        <p:spPr>
          <a:xfrm>
            <a:off x="5410200" y="51054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8" name="Google Shape;1948;p139"/>
          <p:cNvSpPr/>
          <p:nvPr/>
        </p:nvSpPr>
        <p:spPr>
          <a:xfrm>
            <a:off x="5410200" y="4876800"/>
            <a:ext cx="228600" cy="228600"/>
          </a:xfrm>
          <a:prstGeom prst="ellipse">
            <a:avLst/>
          </a:prstGeom>
          <a:solidFill>
            <a:srgbClr val="E46C0A"/>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9" name="Google Shape;1949;p139"/>
          <p:cNvSpPr/>
          <p:nvPr/>
        </p:nvSpPr>
        <p:spPr>
          <a:xfrm>
            <a:off x="4953000" y="5105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0" name="Google Shape;1950;p139"/>
          <p:cNvSpPr/>
          <p:nvPr/>
        </p:nvSpPr>
        <p:spPr>
          <a:xfrm>
            <a:off x="5181600" y="53340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1" name="Google Shape;1951;p139"/>
          <p:cNvSpPr/>
          <p:nvPr/>
        </p:nvSpPr>
        <p:spPr>
          <a:xfrm>
            <a:off x="5181600" y="51054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2" name="Google Shape;1952;p139"/>
          <p:cNvSpPr/>
          <p:nvPr/>
        </p:nvSpPr>
        <p:spPr>
          <a:xfrm>
            <a:off x="4724400" y="4876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3" name="Google Shape;1953;p139"/>
          <p:cNvSpPr/>
          <p:nvPr/>
        </p:nvSpPr>
        <p:spPr>
          <a:xfrm>
            <a:off x="4953000" y="4876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54" name="Google Shape;1954;p139"/>
          <p:cNvSpPr/>
          <p:nvPr/>
        </p:nvSpPr>
        <p:spPr>
          <a:xfrm>
            <a:off x="5181600" y="4876800"/>
            <a:ext cx="228600" cy="228600"/>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94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94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944"/>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1942"/>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19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227" name="Google Shape;227;p14"/>
          <p:cNvSpPr txBox="1"/>
          <p:nvPr>
            <p:ph idx="1" type="subTitle"/>
          </p:nvPr>
        </p:nvSpPr>
        <p:spPr>
          <a:xfrm>
            <a:off x="685800" y="1600200"/>
            <a:ext cx="6400800"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228" name="Google Shape;228;p1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29" name="Google Shape;229;p1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haze.jpg" id="230" name="Google Shape;230;p14"/>
          <p:cNvPicPr preferRelativeResize="0"/>
          <p:nvPr/>
        </p:nvPicPr>
        <p:blipFill rotWithShape="1">
          <a:blip r:embed="rId3">
            <a:alphaModFix/>
          </a:blip>
          <a:srcRect b="0" l="0" r="0" t="0"/>
          <a:stretch/>
        </p:blipFill>
        <p:spPr>
          <a:xfrm>
            <a:off x="4762" y="4762"/>
            <a:ext cx="9134475" cy="684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236" name="Google Shape;236;p15"/>
          <p:cNvSpPr txBox="1"/>
          <p:nvPr>
            <p:ph idx="1" type="subTitle"/>
          </p:nvPr>
        </p:nvSpPr>
        <p:spPr>
          <a:xfrm>
            <a:off x="685800" y="1600200"/>
            <a:ext cx="6400800"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237" name="Google Shape;237;p1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38" name="Google Shape;238;p1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girl_001.jpg" id="239" name="Google Shape;239;p15"/>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245" name="Google Shape;245;p16"/>
          <p:cNvSpPr txBox="1"/>
          <p:nvPr>
            <p:ph idx="1" type="subTitle"/>
          </p:nvPr>
        </p:nvSpPr>
        <p:spPr>
          <a:xfrm>
            <a:off x="685800" y="1600200"/>
            <a:ext cx="6400800"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246" name="Google Shape;246;p1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47" name="Google Shape;247;p1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smile.png" id="248" name="Google Shape;248;p16"/>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254" name="Google Shape;254;p17"/>
          <p:cNvSpPr txBox="1"/>
          <p:nvPr>
            <p:ph idx="1" type="subTitle"/>
          </p:nvPr>
        </p:nvSpPr>
        <p:spPr>
          <a:xfrm>
            <a:off x="685800" y="1600200"/>
            <a:ext cx="6400800"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255" name="Google Shape;255;p1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56" name="Google Shape;256;p1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clown.jpg" id="257" name="Google Shape;257;p17"/>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dk1"/>
              </a:solidFill>
              <a:latin typeface="Calibri"/>
              <a:ea typeface="Calibri"/>
              <a:cs typeface="Calibri"/>
              <a:sym typeface="Calibri"/>
            </a:endParaRPr>
          </a:p>
        </p:txBody>
      </p:sp>
      <p:sp>
        <p:nvSpPr>
          <p:cNvPr id="263" name="Google Shape;263;p18"/>
          <p:cNvSpPr txBox="1"/>
          <p:nvPr>
            <p:ph idx="1" type="subTitle"/>
          </p:nvPr>
        </p:nvSpPr>
        <p:spPr>
          <a:xfrm>
            <a:off x="685800" y="1600200"/>
            <a:ext cx="6400800" cy="1066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264" name="Google Shape;264;p1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65" name="Google Shape;265;p1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descr="girl_001.jpg" id="266" name="Google Shape;266;p18"/>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p:nvPr/>
        </p:nvSpPr>
        <p:spPr>
          <a:xfrm>
            <a:off x="609600" y="1066800"/>
            <a:ext cx="7848600" cy="5257800"/>
          </a:xfrm>
          <a:prstGeom prst="roundRect">
            <a:avLst>
              <a:gd fmla="val 16667" name="adj"/>
            </a:avLst>
          </a:prstGeom>
          <a:solidFill>
            <a:schemeClr val="l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Hardware  Components: </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monitors, mouse and joy-sticker, and hard-copy devices, e.g. high-resolution color printer</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For software Components:</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Special purpose utilities (device-dependent and device independent)</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needed for handling processing </a:t>
            </a:r>
            <a:endParaRPr/>
          </a:p>
        </p:txBody>
      </p:sp>
      <p:sp>
        <p:nvSpPr>
          <p:cNvPr id="272" name="Google Shape;272;p1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73" name="Google Shape;273;p1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274" name="Google Shape;274;p19"/>
          <p:cNvSpPr txBox="1"/>
          <p:nvPr/>
        </p:nvSpPr>
        <p:spPr>
          <a:xfrm>
            <a:off x="0" y="-381000"/>
            <a:ext cx="9144000" cy="14700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Major components (HW/SW) for computer</a:t>
            </a:r>
            <a:endParaRPr/>
          </a:p>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graphics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ctrTitle"/>
          </p:nvPr>
        </p:nvSpPr>
        <p:spPr>
          <a:xfrm>
            <a:off x="685800" y="20637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Computer Graphics</a:t>
            </a:r>
            <a:br>
              <a:rPr b="1" i="0" lang="en-US" sz="5400" u="none">
                <a:solidFill>
                  <a:srgbClr val="898989"/>
                </a:solidFill>
                <a:latin typeface="Calibri"/>
                <a:ea typeface="Calibri"/>
                <a:cs typeface="Calibri"/>
                <a:sym typeface="Calibri"/>
              </a:rPr>
            </a:br>
            <a:endParaRPr/>
          </a:p>
        </p:txBody>
      </p:sp>
      <p:sp>
        <p:nvSpPr>
          <p:cNvPr id="101" name="Google Shape;101;p2"/>
          <p:cNvSpPr txBox="1"/>
          <p:nvPr>
            <p:ph idx="4294967295" type="subTitle"/>
          </p:nvPr>
        </p:nvSpPr>
        <p:spPr>
          <a:xfrm>
            <a:off x="685800" y="1229820"/>
            <a:ext cx="7924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fontScale="70000" lnSpcReduction="20000"/>
          </a:bodyPr>
          <a:lstStyle/>
          <a:p>
            <a:pPr indent="0" lvl="0" marL="0" marR="0" rtl="0" algn="l">
              <a:lnSpc>
                <a:spcPct val="100000"/>
              </a:lnSpc>
              <a:spcBef>
                <a:spcPts val="0"/>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A field related to the generation of graphics using computers </a:t>
            </a:r>
            <a:endParaRPr/>
          </a:p>
          <a:p>
            <a:pPr indent="0" lvl="0" marL="0" marR="0" rtl="0" algn="l">
              <a:lnSpc>
                <a:spcPct val="100000"/>
              </a:lnSpc>
              <a:spcBef>
                <a:spcPts val="448"/>
              </a:spcBef>
              <a:spcAft>
                <a:spcPts val="0"/>
              </a:spcAft>
              <a:buClr>
                <a:schemeClr val="dk1"/>
              </a:buClr>
              <a:buSzPct val="100000"/>
              <a:buFont typeface="Arial"/>
              <a:buNone/>
            </a:pPr>
            <a:r>
              <a:rPr b="0" i="0" lang="en-US" sz="3200" u="none" cap="none" strike="noStrike">
                <a:solidFill>
                  <a:schemeClr val="dk1"/>
                </a:solidFill>
                <a:latin typeface="Calibri"/>
                <a:ea typeface="Calibri"/>
                <a:cs typeface="Calibri"/>
                <a:sym typeface="Calibri"/>
              </a:rPr>
              <a:t>-	It includes the </a:t>
            </a:r>
            <a:r>
              <a:rPr b="1" i="0" lang="en-US" sz="3200" u="none" cap="none" strike="noStrike">
                <a:solidFill>
                  <a:schemeClr val="dk1"/>
                </a:solidFill>
                <a:latin typeface="Calibri"/>
                <a:ea typeface="Calibri"/>
                <a:cs typeface="Calibri"/>
                <a:sym typeface="Calibri"/>
              </a:rPr>
              <a:t>creation, storage </a:t>
            </a:r>
            <a:r>
              <a:rPr b="0" i="0" lang="en-US" sz="3200" u="none" cap="none" strike="noStrike">
                <a:solidFill>
                  <a:schemeClr val="dk1"/>
                </a:solidFill>
                <a:latin typeface="Calibri"/>
                <a:ea typeface="Calibri"/>
                <a:cs typeface="Calibri"/>
                <a:sym typeface="Calibri"/>
              </a:rPr>
              <a:t>and </a:t>
            </a:r>
            <a:r>
              <a:rPr b="1" i="0" lang="en-US" sz="3200" u="none" cap="none" strike="noStrike">
                <a:solidFill>
                  <a:schemeClr val="dk1"/>
                </a:solidFill>
                <a:latin typeface="Calibri"/>
                <a:ea typeface="Calibri"/>
                <a:cs typeface="Calibri"/>
                <a:sym typeface="Calibri"/>
              </a:rPr>
              <a:t>manipulation</a:t>
            </a:r>
            <a:r>
              <a:rPr b="0" i="0" lang="en-US" sz="3200" u="none" cap="none" strike="noStrike">
                <a:solidFill>
                  <a:schemeClr val="dk1"/>
                </a:solidFill>
                <a:latin typeface="Calibri"/>
                <a:ea typeface="Calibri"/>
                <a:cs typeface="Calibri"/>
                <a:sym typeface="Calibri"/>
              </a:rPr>
              <a:t> of 	images of objects. </a:t>
            </a:r>
            <a:endParaRPr/>
          </a:p>
          <a:p>
            <a:pPr indent="0" lvl="0" marL="0" marR="0" rtl="0" algn="l">
              <a:lnSpc>
                <a:spcPct val="100000"/>
              </a:lnSpc>
              <a:spcBef>
                <a:spcPts val="448"/>
              </a:spcBef>
              <a:spcAft>
                <a:spcPts val="0"/>
              </a:spcAft>
              <a:buClr>
                <a:schemeClr val="lt1"/>
              </a:buClr>
              <a:buSzPct val="100000"/>
              <a:buFont typeface="Arial"/>
              <a:buNone/>
            </a:pPr>
            <a:r>
              <a:t/>
            </a:r>
            <a:endParaRPr b="0" i="0" sz="3200" u="none" cap="none" strike="noStrike">
              <a:solidFill>
                <a:srgbClr val="888888"/>
              </a:solidFill>
              <a:latin typeface="Calibri"/>
              <a:ea typeface="Calibri"/>
              <a:cs typeface="Calibri"/>
              <a:sym typeface="Calibri"/>
            </a:endParaRPr>
          </a:p>
        </p:txBody>
      </p:sp>
      <p:sp>
        <p:nvSpPr>
          <p:cNvPr id="102" name="Google Shape;102;p2"/>
          <p:cNvSpPr txBox="1"/>
          <p:nvPr/>
        </p:nvSpPr>
        <p:spPr>
          <a:xfrm>
            <a:off x="838200" y="28194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 name="Google Shape;103;p2"/>
          <p:cNvSpPr txBox="1"/>
          <p:nvPr/>
        </p:nvSpPr>
        <p:spPr>
          <a:xfrm>
            <a:off x="990600" y="29718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 name="Google Shape;104;p2"/>
          <p:cNvSpPr txBox="1"/>
          <p:nvPr/>
        </p:nvSpPr>
        <p:spPr>
          <a:xfrm>
            <a:off x="1143000" y="3124200"/>
            <a:ext cx="6400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 name="Google Shape;105;p2"/>
          <p:cNvSpPr/>
          <p:nvPr/>
        </p:nvSpPr>
        <p:spPr>
          <a:xfrm>
            <a:off x="685800" y="2334446"/>
            <a:ext cx="7924800" cy="144655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Until early 1980’s it was a small specialized field</a:t>
            </a:r>
            <a:endParaRPr/>
          </a:p>
          <a:p>
            <a:pPr indent="-139700" lvl="0" marL="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Hardware</a:t>
            </a:r>
            <a:r>
              <a:rPr b="0" i="0" lang="en-US" sz="2200" u="none" cap="none" strike="noStrike">
                <a:solidFill>
                  <a:schemeClr val="dk1"/>
                </a:solidFill>
                <a:latin typeface="Calibri"/>
                <a:ea typeface="Calibri"/>
                <a:cs typeface="Calibri"/>
                <a:sym typeface="Calibri"/>
              </a:rPr>
              <a:t> was expensive</a:t>
            </a:r>
            <a:endParaRPr/>
          </a:p>
          <a:p>
            <a:pPr indent="-139700" lvl="0" marL="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  	Graphics based </a:t>
            </a:r>
            <a:r>
              <a:rPr b="1" i="0" lang="en-US" sz="2200" u="none" cap="none" strike="noStrike">
                <a:solidFill>
                  <a:schemeClr val="dk1"/>
                </a:solidFill>
                <a:latin typeface="Calibri"/>
                <a:ea typeface="Calibri"/>
                <a:cs typeface="Calibri"/>
                <a:sym typeface="Calibri"/>
              </a:rPr>
              <a:t>application programs</a:t>
            </a:r>
            <a:r>
              <a:rPr b="0" i="0" lang="en-US" sz="2200" u="none" cap="none" strike="noStrike">
                <a:solidFill>
                  <a:schemeClr val="dk1"/>
                </a:solidFill>
                <a:latin typeface="Calibri"/>
                <a:ea typeface="Calibri"/>
                <a:cs typeface="Calibri"/>
                <a:sym typeface="Calibri"/>
              </a:rPr>
              <a:t> that were easy to 	use 	and cost effective were few</a:t>
            </a:r>
            <a:endParaRPr/>
          </a:p>
        </p:txBody>
      </p:sp>
      <p:sp>
        <p:nvSpPr>
          <p:cNvPr id="106" name="Google Shape;106;p2"/>
          <p:cNvSpPr/>
          <p:nvPr/>
        </p:nvSpPr>
        <p:spPr>
          <a:xfrm>
            <a:off x="685800" y="3820620"/>
            <a:ext cx="7924800" cy="1107996"/>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PCs with built in raster graphics displays such as the</a:t>
            </a:r>
            <a:r>
              <a:rPr b="1" i="0" lang="en-US" sz="2200" u="none" cap="none" strike="noStrike">
                <a:solidFill>
                  <a:schemeClr val="dk1"/>
                </a:solidFill>
                <a:latin typeface="Calibri"/>
                <a:ea typeface="Calibri"/>
                <a:cs typeface="Calibri"/>
                <a:sym typeface="Calibri"/>
              </a:rPr>
              <a:t> Xerox Star, Apple Macintosh </a:t>
            </a:r>
            <a:r>
              <a:rPr b="0" i="0" lang="en-US" sz="2200" u="none" cap="none" strike="noStrike">
                <a:solidFill>
                  <a:schemeClr val="dk1"/>
                </a:solidFill>
                <a:latin typeface="Calibri"/>
                <a:ea typeface="Calibri"/>
                <a:cs typeface="Calibri"/>
                <a:sym typeface="Calibri"/>
              </a:rPr>
              <a:t>and </a:t>
            </a:r>
            <a:r>
              <a:rPr b="1" i="0" lang="en-US" sz="2200" u="none" cap="none" strike="noStrike">
                <a:solidFill>
                  <a:schemeClr val="dk1"/>
                </a:solidFill>
                <a:latin typeface="Calibri"/>
                <a:ea typeface="Calibri"/>
                <a:cs typeface="Calibri"/>
                <a:sym typeface="Calibri"/>
              </a:rPr>
              <a:t>the IBM PC</a:t>
            </a:r>
            <a:r>
              <a:rPr b="0" i="0" lang="en-US" sz="2200" u="none" cap="none" strike="noStrike">
                <a:solidFill>
                  <a:schemeClr val="dk1"/>
                </a:solidFill>
                <a:latin typeface="Calibri"/>
                <a:ea typeface="Calibri"/>
                <a:cs typeface="Calibri"/>
                <a:sym typeface="Calibri"/>
              </a:rPr>
              <a:t> – popularized the use of </a:t>
            </a:r>
            <a:r>
              <a:rPr b="1" i="0" lang="en-US" sz="2200" u="none" cap="none" strike="noStrike">
                <a:solidFill>
                  <a:schemeClr val="dk1"/>
                </a:solidFill>
                <a:latin typeface="Calibri"/>
                <a:ea typeface="Calibri"/>
                <a:cs typeface="Calibri"/>
                <a:sym typeface="Calibri"/>
              </a:rPr>
              <a:t>bitmap graphics</a:t>
            </a:r>
            <a:r>
              <a:rPr b="0" i="0" lang="en-US" sz="2200" u="none" cap="none" strike="noStrike">
                <a:solidFill>
                  <a:schemeClr val="dk1"/>
                </a:solidFill>
                <a:latin typeface="Calibri"/>
                <a:ea typeface="Calibri"/>
                <a:cs typeface="Calibri"/>
                <a:sym typeface="Calibri"/>
              </a:rPr>
              <a:t> for user computer interaction. </a:t>
            </a:r>
            <a:endParaRPr/>
          </a:p>
        </p:txBody>
      </p:sp>
      <p:sp>
        <p:nvSpPr>
          <p:cNvPr id="107" name="Google Shape;107;p2"/>
          <p:cNvSpPr/>
          <p:nvPr/>
        </p:nvSpPr>
        <p:spPr>
          <a:xfrm>
            <a:off x="685800" y="4975812"/>
            <a:ext cx="7924800" cy="1107996"/>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A bitmap is a 1 and 0s representation of the rectangular array of points on the screen. </a:t>
            </a:r>
            <a:endParaRPr/>
          </a:p>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Each point is called a pixel, short for </a:t>
            </a:r>
            <a:r>
              <a:rPr b="1" i="0" lang="en-US" sz="2200" u="none" cap="none" strike="noStrike">
                <a:solidFill>
                  <a:schemeClr val="dk1"/>
                </a:solidFill>
                <a:latin typeface="Calibri"/>
                <a:ea typeface="Calibri"/>
                <a:cs typeface="Calibri"/>
                <a:sym typeface="Calibri"/>
              </a:rPr>
              <a:t>“picture elements”.</a:t>
            </a:r>
            <a:r>
              <a:rPr b="0" i="0" lang="en-US" sz="2200" u="none" cap="none" strike="noStrike">
                <a:solidFill>
                  <a:schemeClr val="dk1"/>
                </a:solidFill>
                <a:latin typeface="Calibri"/>
                <a:ea typeface="Calibri"/>
                <a:cs typeface="Calibri"/>
                <a:sym typeface="Calibri"/>
              </a:rPr>
              <a:t> </a:t>
            </a:r>
            <a:endParaRPr/>
          </a:p>
        </p:txBody>
      </p:sp>
      <p:sp>
        <p:nvSpPr>
          <p:cNvPr id="108" name="Google Shape;108;p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9" name="Google Shape;109;p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p:nvPr/>
        </p:nvSpPr>
        <p:spPr>
          <a:xfrm>
            <a:off x="609600" y="1066800"/>
            <a:ext cx="7848600" cy="4572000"/>
          </a:xfrm>
          <a:prstGeom prst="roundRect">
            <a:avLst>
              <a:gd fmla="val 16667" name="adj"/>
            </a:avLst>
          </a:prstGeom>
          <a:solidFill>
            <a:schemeClr val="l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Tablet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Tablet a tablet is a </a:t>
            </a:r>
            <a:r>
              <a:rPr b="1" i="0" lang="en-US" sz="2000" u="none">
                <a:solidFill>
                  <a:schemeClr val="dk1"/>
                </a:solidFill>
                <a:latin typeface="Calibri"/>
                <a:ea typeface="Calibri"/>
                <a:cs typeface="Calibri"/>
                <a:sym typeface="Calibri"/>
              </a:rPr>
              <a:t>digitizer.</a:t>
            </a: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scan over an object and input a set of discrete coordinate 	positions.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These positions can then be joined with straight line segments to approximate the shape of the original object.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A tablet digitizes an  object detecting the position of a movable stylus (a pencil shaped device) or a puck(a mouse like device with cross hairs for sighting positions) held in the user’s hand</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280" name="Google Shape;280;p2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81" name="Google Shape;281;p2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282" name="Google Shape;282;p20"/>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88" name="Google Shape;288;p2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289" name="Google Shape;289;p21"/>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pic>
        <p:nvPicPr>
          <p:cNvPr id="290" name="Google Shape;290;p21"/>
          <p:cNvPicPr preferRelativeResize="0"/>
          <p:nvPr/>
        </p:nvPicPr>
        <p:blipFill rotWithShape="1">
          <a:blip r:embed="rId3">
            <a:alphaModFix/>
          </a:blip>
          <a:srcRect b="0" l="0" r="0" t="0"/>
          <a:stretch/>
        </p:blipFill>
        <p:spPr>
          <a:xfrm>
            <a:off x="904875" y="838200"/>
            <a:ext cx="7334250" cy="529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p:nvPr/>
        </p:nvSpPr>
        <p:spPr>
          <a:xfrm>
            <a:off x="609600" y="10668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	Electrical Tablet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 grid of wires is embedded in the tablet surface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Electromagnetic signals generated by electrical pulses applied in sequence to the wires in the grid induce an electrical signal in a wire coil in the stylus or puck</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strength of the signal induced by each pulse is used to determine the position of the stylus.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signal strength is also used to determine roughly how far the stylus is from the tablet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296" name="Google Shape;296;p2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297" name="Google Shape;297;p2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298" name="Google Shape;298;p22"/>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04" name="Google Shape;304;p2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305" name="Google Shape;305;p23"/>
          <p:cNvPicPr preferRelativeResize="0"/>
          <p:nvPr/>
        </p:nvPicPr>
        <p:blipFill rotWithShape="1">
          <a:blip r:embed="rId3">
            <a:alphaModFix/>
          </a:blip>
          <a:srcRect b="0" l="0" r="0" t="0"/>
          <a:stretch/>
        </p:blipFill>
        <p:spPr>
          <a:xfrm>
            <a:off x="4724400" y="2438400"/>
            <a:ext cx="4191000" cy="2847975"/>
          </a:xfrm>
          <a:prstGeom prst="rect">
            <a:avLst/>
          </a:prstGeom>
          <a:noFill/>
          <a:ln>
            <a:noFill/>
          </a:ln>
        </p:spPr>
      </p:pic>
      <p:pic>
        <p:nvPicPr>
          <p:cNvPr id="306" name="Google Shape;306;p23"/>
          <p:cNvPicPr preferRelativeResize="0"/>
          <p:nvPr/>
        </p:nvPicPr>
        <p:blipFill rotWithShape="1">
          <a:blip r:embed="rId4">
            <a:alphaModFix/>
          </a:blip>
          <a:srcRect b="0" l="0" r="0" t="0"/>
          <a:stretch/>
        </p:blipFill>
        <p:spPr>
          <a:xfrm>
            <a:off x="685800" y="2390775"/>
            <a:ext cx="4076700" cy="286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4"/>
          <p:cNvSpPr/>
          <p:nvPr/>
        </p:nvSpPr>
        <p:spPr>
          <a:xfrm>
            <a:off x="609600" y="1066800"/>
            <a:ext cx="7848600" cy="4572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ii.	Sonic Tablet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sonic tablet uses sound waves to couple the stylus to microphones positioned on the periphery of the digitizing area</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An  electrical spark at the tip of the stylus creates </a:t>
            </a:r>
            <a:r>
              <a:rPr b="1" i="0" lang="en-US" sz="2400" u="none">
                <a:solidFill>
                  <a:schemeClr val="dk1"/>
                </a:solidFill>
                <a:latin typeface="Calibri"/>
                <a:ea typeface="Calibri"/>
                <a:cs typeface="Calibri"/>
                <a:sym typeface="Calibri"/>
              </a:rPr>
              <a:t>sound bursts</a:t>
            </a:r>
            <a:r>
              <a:rPr b="0" i="0" lang="en-US" sz="24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position of the stylus or the coordinate values is calculated using the </a:t>
            </a:r>
            <a:r>
              <a:rPr b="1" i="0" lang="en-US" sz="2400" u="none">
                <a:solidFill>
                  <a:schemeClr val="dk1"/>
                </a:solidFill>
                <a:latin typeface="Calibri"/>
                <a:ea typeface="Calibri"/>
                <a:cs typeface="Calibri"/>
                <a:sym typeface="Calibri"/>
              </a:rPr>
              <a:t>delay between </a:t>
            </a:r>
            <a:r>
              <a:rPr b="0" i="0" lang="en-US" sz="2400" u="none">
                <a:solidFill>
                  <a:schemeClr val="dk1"/>
                </a:solidFill>
                <a:latin typeface="Calibri"/>
                <a:ea typeface="Calibri"/>
                <a:cs typeface="Calibri"/>
                <a:sym typeface="Calibri"/>
              </a:rPr>
              <a:t>when the spark occurs and when its sound arrives at each microphone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312" name="Google Shape;312;p2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13" name="Google Shape;313;p2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14" name="Google Shape;314;p24"/>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p:nvPr/>
        </p:nvSpPr>
        <p:spPr>
          <a:xfrm>
            <a:off x="609600" y="1066800"/>
            <a:ext cx="7848600" cy="4572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main advantage of sonic tablet is that it </a:t>
            </a:r>
            <a:r>
              <a:rPr b="1" i="0" lang="en-US" sz="2400" u="none">
                <a:solidFill>
                  <a:schemeClr val="dk1"/>
                </a:solidFill>
                <a:latin typeface="Calibri"/>
                <a:ea typeface="Calibri"/>
                <a:cs typeface="Calibri"/>
                <a:sym typeface="Calibri"/>
              </a:rPr>
              <a:t>doesn’t require a dedicated working area</a:t>
            </a:r>
            <a:r>
              <a:rPr b="0" i="0" lang="en-US" sz="2400" u="none">
                <a:solidFill>
                  <a:schemeClr val="dk1"/>
                </a:solidFill>
                <a:latin typeface="Calibri"/>
                <a:ea typeface="Calibri"/>
                <a:cs typeface="Calibri"/>
                <a:sym typeface="Calibri"/>
              </a:rPr>
              <a:t> as the microphones can be placed on any surface to form the tablet work area</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This facilitates digitizing drawing on thick books because in an electrical tablet this is not convenient for the stylus can not get closer to the tablet surface</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20" name="Google Shape;320;p2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21" name="Google Shape;321;p2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22" name="Google Shape;322;p25"/>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28" name="Google Shape;328;p2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329" name="Google Shape;329;p26"/>
          <p:cNvPicPr preferRelativeResize="0"/>
          <p:nvPr/>
        </p:nvPicPr>
        <p:blipFill rotWithShape="1">
          <a:blip r:embed="rId3">
            <a:alphaModFix/>
          </a:blip>
          <a:srcRect b="0" l="0" r="0" t="0"/>
          <a:stretch/>
        </p:blipFill>
        <p:spPr>
          <a:xfrm>
            <a:off x="800100" y="787400"/>
            <a:ext cx="7505700" cy="500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35" name="Google Shape;335;p2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336" name="Google Shape;336;p27"/>
          <p:cNvPicPr preferRelativeResize="0"/>
          <p:nvPr/>
        </p:nvPicPr>
        <p:blipFill rotWithShape="1">
          <a:blip r:embed="rId3">
            <a:alphaModFix/>
          </a:blip>
          <a:srcRect b="0" l="0" r="0" t="0"/>
          <a:stretch/>
        </p:blipFill>
        <p:spPr>
          <a:xfrm>
            <a:off x="1981200" y="609600"/>
            <a:ext cx="5029200" cy="495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42" name="Google Shape;342;p2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343" name="Google Shape;343;p28"/>
          <p:cNvPicPr preferRelativeResize="0"/>
          <p:nvPr/>
        </p:nvPicPr>
        <p:blipFill rotWithShape="1">
          <a:blip r:embed="rId3">
            <a:alphaModFix/>
          </a:blip>
          <a:srcRect b="0" l="0" r="0" t="0"/>
          <a:stretch/>
        </p:blipFill>
        <p:spPr>
          <a:xfrm>
            <a:off x="1981200" y="609600"/>
            <a:ext cx="5029200" cy="4953000"/>
          </a:xfrm>
          <a:prstGeom prst="rect">
            <a:avLst/>
          </a:prstGeom>
          <a:noFill/>
          <a:ln>
            <a:noFill/>
          </a:ln>
        </p:spPr>
      </p:pic>
      <p:pic>
        <p:nvPicPr>
          <p:cNvPr id="344" name="Google Shape;344;p28"/>
          <p:cNvPicPr preferRelativeResize="0"/>
          <p:nvPr/>
        </p:nvPicPr>
        <p:blipFill rotWithShape="1">
          <a:blip r:embed="rId4">
            <a:alphaModFix/>
          </a:blip>
          <a:srcRect b="0" l="0" r="0" t="0"/>
          <a:stretch/>
        </p:blipFill>
        <p:spPr>
          <a:xfrm>
            <a:off x="533400" y="1143000"/>
            <a:ext cx="8077200" cy="5492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p:nvPr/>
        </p:nvSpPr>
        <p:spPr>
          <a:xfrm>
            <a:off x="609600" y="10668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iii.	Resistive Tablet</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tablet is just a piece of glass coated with a thin layer of conducting material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When a battery powered stylus is activated at certain position it emits high frequency radio signals which induces the radio signals on conducting layer.</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strength of the signal received at the edges of the tablet is used to calculate the position of the stylus</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350" name="Google Shape;350;p2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51" name="Google Shape;351;p2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52" name="Google Shape;352;p29"/>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ctrTitle"/>
          </p:nvPr>
        </p:nvSpPr>
        <p:spPr>
          <a:xfrm>
            <a:off x="685800" y="1524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Computer Graphics</a:t>
            </a:r>
            <a:br>
              <a:rPr b="1" i="0" lang="en-US" sz="5400" u="none">
                <a:solidFill>
                  <a:srgbClr val="898989"/>
                </a:solidFill>
                <a:latin typeface="Calibri"/>
                <a:ea typeface="Calibri"/>
                <a:cs typeface="Calibri"/>
                <a:sym typeface="Calibri"/>
              </a:rPr>
            </a:br>
            <a:endParaRPr/>
          </a:p>
        </p:txBody>
      </p:sp>
      <p:sp>
        <p:nvSpPr>
          <p:cNvPr id="115" name="Google Shape;115;p3"/>
          <p:cNvSpPr txBox="1"/>
          <p:nvPr/>
        </p:nvSpPr>
        <p:spPr>
          <a:xfrm>
            <a:off x="838200" y="1219200"/>
            <a:ext cx="7543800" cy="21336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Once the bitmap graphics became </a:t>
            </a:r>
            <a:r>
              <a:rPr b="1" i="0" lang="en-US" sz="2200" u="none" cap="none" strike="noStrike">
                <a:solidFill>
                  <a:schemeClr val="dk1"/>
                </a:solidFill>
                <a:latin typeface="Calibri"/>
                <a:ea typeface="Calibri"/>
                <a:cs typeface="Calibri"/>
                <a:sym typeface="Calibri"/>
              </a:rPr>
              <a:t>affordable</a:t>
            </a:r>
            <a:r>
              <a:rPr b="0" i="0" lang="en-US" sz="2200" u="none" cap="none" strike="noStrike">
                <a:solidFill>
                  <a:schemeClr val="dk1"/>
                </a:solidFill>
                <a:latin typeface="Calibri"/>
                <a:ea typeface="Calibri"/>
                <a:cs typeface="Calibri"/>
                <a:sym typeface="Calibri"/>
              </a:rPr>
              <a:t> an explosion of easy to use, inexpensive graphics based user interfaces allowed millions of new users to control simple low cost application programs such as </a:t>
            </a:r>
            <a:r>
              <a:rPr b="1" i="0" lang="en-US" sz="2200" u="none" cap="none" strike="noStrike">
                <a:solidFill>
                  <a:schemeClr val="dk1"/>
                </a:solidFill>
                <a:latin typeface="Calibri"/>
                <a:ea typeface="Calibri"/>
                <a:cs typeface="Calibri"/>
                <a:sym typeface="Calibri"/>
              </a:rPr>
              <a:t>word processors, spreadsheets </a:t>
            </a:r>
            <a:r>
              <a:rPr b="0" i="0" lang="en-US" sz="2200" u="none" cap="none" strike="noStrike">
                <a:solidFill>
                  <a:schemeClr val="dk1"/>
                </a:solidFill>
                <a:latin typeface="Calibri"/>
                <a:ea typeface="Calibri"/>
                <a:cs typeface="Calibri"/>
                <a:sym typeface="Calibri"/>
              </a:rPr>
              <a:t>and </a:t>
            </a:r>
            <a:r>
              <a:rPr b="1" i="0" lang="en-US" sz="2200" u="none" cap="none" strike="noStrike">
                <a:solidFill>
                  <a:schemeClr val="dk1"/>
                </a:solidFill>
                <a:latin typeface="Calibri"/>
                <a:ea typeface="Calibri"/>
                <a:cs typeface="Calibri"/>
                <a:sym typeface="Calibri"/>
              </a:rPr>
              <a:t>drawing programs</a:t>
            </a:r>
            <a:endParaRPr/>
          </a:p>
          <a:p>
            <a:pPr indent="0" lvl="0" marL="0" marR="0" rtl="0" algn="l">
              <a:lnSpc>
                <a:spcPct val="100000"/>
              </a:lnSpc>
              <a:spcBef>
                <a:spcPts val="440"/>
              </a:spcBef>
              <a:spcAft>
                <a:spcPts val="0"/>
              </a:spcAft>
              <a:buClr>
                <a:schemeClr val="lt1"/>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116" name="Google Shape;116;p3"/>
          <p:cNvSpPr txBox="1"/>
          <p:nvPr/>
        </p:nvSpPr>
        <p:spPr>
          <a:xfrm>
            <a:off x="838200" y="3380232"/>
            <a:ext cx="7543800" cy="2209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The concept of a </a:t>
            </a:r>
            <a:r>
              <a:rPr b="1" i="0" lang="en-US" sz="2200" u="none" cap="none" strike="noStrike">
                <a:solidFill>
                  <a:schemeClr val="dk1"/>
                </a:solidFill>
                <a:latin typeface="Calibri"/>
                <a:ea typeface="Calibri"/>
                <a:cs typeface="Calibri"/>
                <a:sym typeface="Calibri"/>
              </a:rPr>
              <a:t>“desktop”</a:t>
            </a:r>
            <a:r>
              <a:rPr b="0" i="0" lang="en-US" sz="2200" u="none" cap="none" strike="noStrike">
                <a:solidFill>
                  <a:schemeClr val="dk1"/>
                </a:solidFill>
                <a:latin typeface="Calibri"/>
                <a:ea typeface="Calibri"/>
                <a:cs typeface="Calibri"/>
                <a:sym typeface="Calibri"/>
              </a:rPr>
              <a:t> now became popular metaphor for organizing screen space.</a:t>
            </a:r>
            <a:endParaRPr/>
          </a:p>
          <a:p>
            <a:pPr indent="0" lvl="0" marL="0" marR="0" rtl="0" algn="l">
              <a:lnSpc>
                <a:spcPct val="100000"/>
              </a:lnSpc>
              <a:spcBef>
                <a:spcPts val="44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44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Even people who do not use computers encounter computer graphics in TV commercials and as cinematic special effects. </a:t>
            </a:r>
            <a:endParaRPr/>
          </a:p>
        </p:txBody>
      </p:sp>
      <p:sp>
        <p:nvSpPr>
          <p:cNvPr id="117" name="Google Shape;117;p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8" name="Google Shape;118;p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p:nvPr/>
        </p:nvSpPr>
        <p:spPr>
          <a:xfrm>
            <a:off x="609600" y="10668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Several types of tablets are transparent, and thus can be backlit for digitizing x-ray films and photographic negatives. </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The Resistive tablet can be used to digitize the objects on CRT because it can be curved to the shape of the CRT.</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The mechanism used in the electrical or sonic tablets can also be used to digitize the 3D objects</a:t>
            </a:r>
            <a:endParaRPr/>
          </a:p>
        </p:txBody>
      </p:sp>
      <p:sp>
        <p:nvSpPr>
          <p:cNvPr id="358" name="Google Shape;358;p3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59" name="Google Shape;359;p3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60" name="Google Shape;360;p30"/>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p:nvPr/>
        </p:nvSpPr>
        <p:spPr>
          <a:xfrm>
            <a:off x="609600" y="1219200"/>
            <a:ext cx="7848600" cy="48768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Touch Panels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touch panel allows the user to point at the screen directly with a finger to move the cursor around the screen or to select the icons.</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	Optical Touch Panel</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It uses a series of infrared </a:t>
            </a:r>
            <a:r>
              <a:rPr b="1" i="0" lang="en-US" sz="2000" u="none">
                <a:solidFill>
                  <a:schemeClr val="dk1"/>
                </a:solidFill>
                <a:latin typeface="Calibri"/>
                <a:ea typeface="Calibri"/>
                <a:cs typeface="Calibri"/>
                <a:sym typeface="Calibri"/>
              </a:rPr>
              <a:t>light emitting diodes (LED) </a:t>
            </a:r>
            <a:r>
              <a:rPr b="0" i="0" lang="en-US" sz="2000" u="none">
                <a:solidFill>
                  <a:schemeClr val="dk1"/>
                </a:solidFill>
                <a:latin typeface="Calibri"/>
                <a:ea typeface="Calibri"/>
                <a:cs typeface="Calibri"/>
                <a:sym typeface="Calibri"/>
              </a:rPr>
              <a:t>along one vertical edge and along one horizontal edge of the panel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opposite vertical and horizontal edges contain </a:t>
            </a:r>
            <a:r>
              <a:rPr b="1" i="0" lang="en-US" sz="2000" u="none">
                <a:solidFill>
                  <a:schemeClr val="dk1"/>
                </a:solidFill>
                <a:latin typeface="Calibri"/>
                <a:ea typeface="Calibri"/>
                <a:cs typeface="Calibri"/>
                <a:sym typeface="Calibri"/>
              </a:rPr>
              <a:t>photo detectors</a:t>
            </a:r>
            <a:r>
              <a:rPr b="0" i="0" lang="en-US" sz="2000" u="none">
                <a:solidFill>
                  <a:schemeClr val="dk1"/>
                </a:solidFill>
                <a:latin typeface="Calibri"/>
                <a:ea typeface="Calibri"/>
                <a:cs typeface="Calibri"/>
                <a:sym typeface="Calibri"/>
              </a:rPr>
              <a:t> to form a grid of invisible infrared light beams over the display area.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p:txBody>
      </p:sp>
      <p:sp>
        <p:nvSpPr>
          <p:cNvPr id="366" name="Google Shape;366;p3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67" name="Google Shape;367;p3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68" name="Google Shape;368;p31"/>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p:nvPr/>
        </p:nvSpPr>
        <p:spPr>
          <a:xfrm>
            <a:off x="609600" y="1066800"/>
            <a:ext cx="7848600" cy="2667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Touching the screen breaks one or two vertical and horizontal light beams thereby indicating the fingers position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cursor is then moved to this position or the icon at this position is selected</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This is a low resolution panel which offers 10 to 50 positions in each direction</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374" name="Google Shape;374;p3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75" name="Google Shape;375;p3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376" name="Google Shape;376;p32"/>
          <p:cNvPicPr preferRelativeResize="0"/>
          <p:nvPr/>
        </p:nvPicPr>
        <p:blipFill rotWithShape="1">
          <a:blip r:embed="rId3">
            <a:alphaModFix/>
          </a:blip>
          <a:srcRect b="0" l="0" r="0" t="0"/>
          <a:stretch/>
        </p:blipFill>
        <p:spPr>
          <a:xfrm>
            <a:off x="2333625" y="3829050"/>
            <a:ext cx="4067175" cy="2343150"/>
          </a:xfrm>
          <a:prstGeom prst="rect">
            <a:avLst/>
          </a:prstGeom>
          <a:noFill/>
          <a:ln>
            <a:noFill/>
          </a:ln>
        </p:spPr>
      </p:pic>
      <p:sp>
        <p:nvSpPr>
          <p:cNvPr id="377" name="Google Shape;377;p32"/>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p:nvPr/>
        </p:nvSpPr>
        <p:spPr>
          <a:xfrm>
            <a:off x="609600" y="1295400"/>
            <a:ext cx="7848600" cy="4572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ii.	Sonic Touch Panel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Bursts of high frequency sound waves traveling alternately horizontally and vertically are generated at the edge of the panel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Touching the screen causes part of  each wave to be reflected back to its source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screen position at the point of contact is then calculated using the time elapsed between when the wave is emitted and when it arrives back at the source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This is a high resolution touch panel having about 500 positions in each direction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p:txBody>
      </p:sp>
      <p:sp>
        <p:nvSpPr>
          <p:cNvPr id="383" name="Google Shape;383;p3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84" name="Google Shape;384;p3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85" name="Google Shape;385;p33"/>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4"/>
          <p:cNvSpPr/>
          <p:nvPr/>
        </p:nvSpPr>
        <p:spPr>
          <a:xfrm>
            <a:off x="609600" y="1295400"/>
            <a:ext cx="7848600" cy="4953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iii.	Electrical Touch Panel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It consists of slightly separated two transparent panel one coated with a thin layer of conducting material and the other with resistive material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When the panel is touched with a finger the two plates are forced to touch at the point of contact thereby creating the voltage drop across the resistive plate which is then used to calculate the coordinate of the touched position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resolution of the touch panel is similar to that of sonic touch panel</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391" name="Google Shape;391;p3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92" name="Google Shape;392;p3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393" name="Google Shape;393;p34"/>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399" name="Google Shape;399;p3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00" name="Google Shape;400;p35"/>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pic>
        <p:nvPicPr>
          <p:cNvPr id="401" name="Google Shape;401;p35"/>
          <p:cNvPicPr preferRelativeResize="0"/>
          <p:nvPr/>
        </p:nvPicPr>
        <p:blipFill rotWithShape="1">
          <a:blip r:embed="rId3">
            <a:alphaModFix/>
          </a:blip>
          <a:srcRect b="0" l="0" r="0" t="0"/>
          <a:stretch/>
        </p:blipFill>
        <p:spPr>
          <a:xfrm>
            <a:off x="0" y="0"/>
            <a:ext cx="5753100" cy="4114800"/>
          </a:xfrm>
          <a:prstGeom prst="rect">
            <a:avLst/>
          </a:prstGeom>
          <a:noFill/>
          <a:ln>
            <a:noFill/>
          </a:ln>
        </p:spPr>
      </p:pic>
      <p:pic>
        <p:nvPicPr>
          <p:cNvPr id="402" name="Google Shape;402;p35"/>
          <p:cNvPicPr preferRelativeResize="0"/>
          <p:nvPr/>
        </p:nvPicPr>
        <p:blipFill rotWithShape="1">
          <a:blip r:embed="rId4">
            <a:alphaModFix/>
          </a:blip>
          <a:srcRect b="0" l="0" r="0" t="0"/>
          <a:stretch/>
        </p:blipFill>
        <p:spPr>
          <a:xfrm>
            <a:off x="3733800" y="3090862"/>
            <a:ext cx="5029200" cy="37671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p:nvPr/>
        </p:nvSpPr>
        <p:spPr>
          <a:xfrm>
            <a:off x="609600" y="1447800"/>
            <a:ext cx="7848600" cy="4572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Light pen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It is a pencil shaped device to determine the coordinates of a point on the screen where it is activated such as pressing the button .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In raster display ‘y’ is set at y</a:t>
            </a:r>
            <a:r>
              <a:rPr b="0" baseline="-25000" i="0" lang="en-US" sz="1800" u="none">
                <a:solidFill>
                  <a:schemeClr val="dk1"/>
                </a:solidFill>
                <a:latin typeface="Calibri"/>
                <a:ea typeface="Calibri"/>
                <a:cs typeface="Calibri"/>
                <a:sym typeface="Calibri"/>
              </a:rPr>
              <a:t>max</a:t>
            </a:r>
            <a:r>
              <a:rPr b="0" i="0" lang="en-US" sz="1800" u="none">
                <a:solidFill>
                  <a:schemeClr val="dk1"/>
                </a:solidFill>
                <a:latin typeface="Calibri"/>
                <a:ea typeface="Calibri"/>
                <a:cs typeface="Calibri"/>
                <a:sym typeface="Calibri"/>
              </a:rPr>
              <a:t> and ‘x’ changes from 0 to x</a:t>
            </a:r>
            <a:r>
              <a:rPr b="0" baseline="-25000" i="0" lang="en-US" sz="1800" u="none">
                <a:solidFill>
                  <a:schemeClr val="dk1"/>
                </a:solidFill>
                <a:latin typeface="Calibri"/>
                <a:ea typeface="Calibri"/>
                <a:cs typeface="Calibri"/>
                <a:sym typeface="Calibri"/>
              </a:rPr>
              <a:t>max</a:t>
            </a:r>
            <a:r>
              <a:rPr b="0" i="0" lang="en-US" sz="1800" u="none">
                <a:solidFill>
                  <a:schemeClr val="dk1"/>
                </a:solidFill>
                <a:latin typeface="Calibri"/>
                <a:ea typeface="Calibri"/>
                <a:cs typeface="Calibri"/>
                <a:sym typeface="Calibri"/>
              </a:rPr>
              <a:t> the first scan line .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For the second line ‘y’ decreases by one and ‘x’ again changes from 0 to x</a:t>
            </a:r>
            <a:r>
              <a:rPr b="0" baseline="-25000" i="0" lang="en-US" sz="1800" u="none">
                <a:solidFill>
                  <a:schemeClr val="dk1"/>
                </a:solidFill>
                <a:latin typeface="Calibri"/>
                <a:ea typeface="Calibri"/>
                <a:cs typeface="Calibri"/>
                <a:sym typeface="Calibri"/>
              </a:rPr>
              <a:t>max</a:t>
            </a:r>
            <a:r>
              <a:rPr b="0" i="0" lang="en-US" sz="1800" u="none">
                <a:solidFill>
                  <a:schemeClr val="dk1"/>
                </a:solidFill>
                <a:latin typeface="Calibri"/>
                <a:ea typeface="Calibri"/>
                <a:cs typeface="Calibri"/>
                <a:sym typeface="Calibri"/>
              </a:rPr>
              <a:t> and so on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When activated light pen sees a burst of light at certain position as the electron beam hits the phosphor coating at that position it generates an electric pulse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408" name="Google Shape;408;p3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409" name="Google Shape;409;p3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10" name="Google Shape;410;p36"/>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7"/>
          <p:cNvSpPr/>
          <p:nvPr/>
        </p:nvSpPr>
        <p:spPr>
          <a:xfrm>
            <a:off x="609600" y="990600"/>
            <a:ext cx="7848600" cy="53340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This is used to save the video controller’s ‘x’ and ‘y’ registers and interrupt the computer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By reading the saved valued the graphics package can determine the coordinates of the position seen by the light pen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Drawbacks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	Light pen </a:t>
            </a:r>
            <a:r>
              <a:rPr b="1" i="0" lang="en-US" sz="1800" u="none">
                <a:solidFill>
                  <a:schemeClr val="dk1"/>
                </a:solidFill>
                <a:latin typeface="Calibri"/>
                <a:ea typeface="Calibri"/>
                <a:cs typeface="Calibri"/>
                <a:sym typeface="Calibri"/>
              </a:rPr>
              <a:t>obscures screen images </a:t>
            </a:r>
            <a:r>
              <a:rPr b="0" i="0" lang="en-US" sz="1800" u="none">
                <a:solidFill>
                  <a:schemeClr val="dk1"/>
                </a:solidFill>
                <a:latin typeface="Calibri"/>
                <a:ea typeface="Calibri"/>
                <a:cs typeface="Calibri"/>
                <a:sym typeface="Calibri"/>
              </a:rPr>
              <a:t>as it is pointed to required spot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	Prolong use of it can cause </a:t>
            </a:r>
            <a:r>
              <a:rPr b="1" i="0" lang="en-US" sz="1800" u="none">
                <a:solidFill>
                  <a:schemeClr val="dk1"/>
                </a:solidFill>
                <a:latin typeface="Calibri"/>
                <a:ea typeface="Calibri"/>
                <a:cs typeface="Calibri"/>
                <a:sym typeface="Calibri"/>
              </a:rPr>
              <a:t>arm fatigue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iii.	It cannot report the coordinates of a point that is </a:t>
            </a:r>
            <a:r>
              <a:rPr b="1" i="0" lang="en-US" sz="1800" u="none">
                <a:solidFill>
                  <a:schemeClr val="dk1"/>
                </a:solidFill>
                <a:latin typeface="Calibri"/>
                <a:ea typeface="Calibri"/>
                <a:cs typeface="Calibri"/>
                <a:sym typeface="Calibri"/>
              </a:rPr>
              <a:t>completely 	black</a:t>
            </a:r>
            <a:r>
              <a:rPr b="0" i="0" lang="en-US" sz="1800" u="none">
                <a:solidFill>
                  <a:schemeClr val="dk1"/>
                </a:solidFill>
                <a:latin typeface="Calibri"/>
                <a:ea typeface="Calibri"/>
                <a:cs typeface="Calibri"/>
                <a:sym typeface="Calibri"/>
              </a:rPr>
              <a:t> as a remedy one can display a dark blue field in place of the 	regular image for a single frame time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iv.	It gives sometimes </a:t>
            </a:r>
            <a:r>
              <a:rPr b="1" i="0" lang="en-US" sz="1800" u="none">
                <a:solidFill>
                  <a:schemeClr val="dk1"/>
                </a:solidFill>
                <a:latin typeface="Calibri"/>
                <a:ea typeface="Calibri"/>
                <a:cs typeface="Calibri"/>
                <a:sym typeface="Calibri"/>
              </a:rPr>
              <a:t>false reading</a:t>
            </a:r>
            <a:r>
              <a:rPr b="0" i="0" lang="en-US" sz="1800" u="none">
                <a:solidFill>
                  <a:schemeClr val="dk1"/>
                </a:solidFill>
                <a:latin typeface="Calibri"/>
                <a:ea typeface="Calibri"/>
                <a:cs typeface="Calibri"/>
                <a:sym typeface="Calibri"/>
              </a:rPr>
              <a:t> due to back ground lighting in a 	room</a:t>
            </a:r>
            <a:endParaRPr/>
          </a:p>
        </p:txBody>
      </p:sp>
      <p:sp>
        <p:nvSpPr>
          <p:cNvPr id="416" name="Google Shape;416;p3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417" name="Google Shape;417;p3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18" name="Google Shape;418;p37"/>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Input Hardware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424" name="Google Shape;424;p3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425" name="Google Shape;425;p38"/>
          <p:cNvPicPr preferRelativeResize="0"/>
          <p:nvPr/>
        </p:nvPicPr>
        <p:blipFill rotWithShape="1">
          <a:blip r:embed="rId3">
            <a:alphaModFix/>
          </a:blip>
          <a:srcRect b="0" l="0" r="0" t="0"/>
          <a:stretch/>
        </p:blipFill>
        <p:spPr>
          <a:xfrm>
            <a:off x="838200" y="838200"/>
            <a:ext cx="7408862" cy="510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Types of Displays:</a:t>
            </a:r>
            <a:endParaRPr/>
          </a:p>
        </p:txBody>
      </p:sp>
      <p:sp>
        <p:nvSpPr>
          <p:cNvPr id="432" name="Google Shape;432;p39"/>
          <p:cNvSpPr txBox="1"/>
          <p:nvPr>
            <p:ph idx="1" type="body"/>
          </p:nvPr>
        </p:nvSpPr>
        <p:spPr>
          <a:xfrm>
            <a:off x="457200" y="1036637"/>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Emissive Displays </a:t>
            </a:r>
            <a:endParaRPr/>
          </a:p>
          <a:p>
            <a:pPr indent="-285750" lvl="1" marL="74295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emissive display </a:t>
            </a:r>
            <a:r>
              <a:rPr b="1" i="0" lang="en-US" sz="2400" u="none">
                <a:solidFill>
                  <a:schemeClr val="dk1"/>
                </a:solidFill>
                <a:latin typeface="Calibri"/>
                <a:ea typeface="Calibri"/>
                <a:cs typeface="Calibri"/>
                <a:sym typeface="Calibri"/>
              </a:rPr>
              <a:t>converts electrical energy into light energy</a:t>
            </a:r>
            <a:r>
              <a:rPr b="0" i="0" lang="en-US" sz="2400" u="none">
                <a:solidFill>
                  <a:schemeClr val="dk1"/>
                </a:solidFill>
                <a:latin typeface="Calibri"/>
                <a:ea typeface="Calibri"/>
                <a:cs typeface="Calibri"/>
                <a:sym typeface="Calibri"/>
              </a:rPr>
              <a:t>.</a:t>
            </a:r>
            <a:endParaRPr/>
          </a:p>
          <a:p>
            <a:pPr indent="-285750" lvl="1" marL="74295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a:t>
            </a:r>
            <a:r>
              <a:rPr b="1" i="0" lang="en-US" sz="2400" u="none">
                <a:solidFill>
                  <a:schemeClr val="dk1"/>
                </a:solidFill>
                <a:latin typeface="Calibri"/>
                <a:ea typeface="Calibri"/>
                <a:cs typeface="Calibri"/>
                <a:sym typeface="Calibri"/>
              </a:rPr>
              <a:t>image is produced directly on the screen</a:t>
            </a:r>
            <a:r>
              <a:rPr b="0" i="0" lang="en-US" sz="2400" u="none">
                <a:solidFill>
                  <a:schemeClr val="dk1"/>
                </a:solidFill>
                <a:latin typeface="Calibri"/>
                <a:ea typeface="Calibri"/>
                <a:cs typeface="Calibri"/>
                <a:sym typeface="Calibri"/>
              </a:rPr>
              <a:t> Phosphors convert electron beams or UV light into visible light </a:t>
            </a:r>
            <a:endParaRPr/>
          </a:p>
          <a:p>
            <a:pPr indent="-285750" lvl="1" marL="742950" rtl="0" algn="l">
              <a:lnSpc>
                <a:spcPct val="100000"/>
              </a:lnSpc>
              <a:spcBef>
                <a:spcPts val="480"/>
              </a:spcBef>
              <a:spcAft>
                <a:spcPts val="0"/>
              </a:spcAft>
              <a:buClr>
                <a:schemeClr val="dk1"/>
              </a:buClr>
              <a:buSzPts val="2400"/>
              <a:buNone/>
            </a:pPr>
            <a:r>
              <a:rPr b="0" i="0" lang="en-US" sz="2400" u="none">
                <a:solidFill>
                  <a:schemeClr val="dk1"/>
                </a:solidFill>
                <a:latin typeface="Calibri"/>
                <a:ea typeface="Calibri"/>
                <a:cs typeface="Calibri"/>
                <a:sym typeface="Calibri"/>
              </a:rPr>
              <a:t>	e.g.: Plasma, Cathode Ray Tube (CRT) Light-Emitting Diode Displays (LED),  Plasma Display Panel (PDP)</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Non-Emissive Displays </a:t>
            </a:r>
            <a:endParaRPr/>
          </a:p>
          <a:p>
            <a:pPr indent="-285750" lvl="1" marL="742950" rtl="0" algn="l">
              <a:lnSpc>
                <a:spcPct val="100000"/>
              </a:lnSpc>
              <a:spcBef>
                <a:spcPts val="480"/>
              </a:spcBef>
              <a:spcAft>
                <a:spcPts val="0"/>
              </a:spcAft>
              <a:buClr>
                <a:schemeClr val="dk1"/>
              </a:buClr>
              <a:buSzPts val="2400"/>
              <a:buFont typeface="Arial"/>
              <a:buChar char="–"/>
            </a:pPr>
            <a:r>
              <a:rPr b="1" i="0" lang="en-US" sz="2400" u="none">
                <a:solidFill>
                  <a:schemeClr val="dk1"/>
                </a:solidFill>
                <a:latin typeface="Calibri"/>
                <a:ea typeface="Calibri"/>
                <a:cs typeface="Calibri"/>
                <a:sym typeface="Calibri"/>
              </a:rPr>
              <a:t>Light is produced behind the screen</a:t>
            </a:r>
            <a:r>
              <a:rPr b="0" i="0" lang="en-US" sz="2400" u="none">
                <a:solidFill>
                  <a:schemeClr val="dk1"/>
                </a:solidFill>
                <a:latin typeface="Calibri"/>
                <a:ea typeface="Calibri"/>
                <a:cs typeface="Calibri"/>
                <a:sym typeface="Calibri"/>
              </a:rPr>
              <a:t> and the image is formed by filtering this light e.g.: LC-Display (LCD)</a:t>
            </a:r>
            <a:endParaRPr/>
          </a:p>
          <a:p>
            <a:pPr indent="-285750" lvl="1" marL="74295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Non emissive display uses </a:t>
            </a:r>
            <a:r>
              <a:rPr b="1" i="0" lang="en-US" sz="2400" u="none">
                <a:solidFill>
                  <a:schemeClr val="dk1"/>
                </a:solidFill>
                <a:latin typeface="Calibri"/>
                <a:ea typeface="Calibri"/>
                <a:cs typeface="Calibri"/>
                <a:sym typeface="Calibri"/>
              </a:rPr>
              <a:t>optical effects to convert the sunlight or light from any other source to graphic form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idx="4294967295" type="subTitle"/>
          </p:nvPr>
        </p:nvSpPr>
        <p:spPr>
          <a:xfrm>
            <a:off x="685800" y="3962400"/>
            <a:ext cx="77724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The theme is that learning how to program and use computers now includes learning how to use simple</a:t>
            </a:r>
            <a:r>
              <a:rPr b="1" i="0" lang="en-US" sz="2200" u="none" cap="none" strike="noStrike">
                <a:solidFill>
                  <a:schemeClr val="dk1"/>
                </a:solidFill>
                <a:latin typeface="Calibri"/>
                <a:ea typeface="Calibri"/>
                <a:cs typeface="Calibri"/>
                <a:sym typeface="Calibri"/>
              </a:rPr>
              <a:t> 2D graphics</a:t>
            </a:r>
            <a:endParaRPr/>
          </a:p>
        </p:txBody>
      </p:sp>
      <p:sp>
        <p:nvSpPr>
          <p:cNvPr id="124" name="Google Shape;124;p4"/>
          <p:cNvSpPr txBox="1"/>
          <p:nvPr/>
        </p:nvSpPr>
        <p:spPr>
          <a:xfrm>
            <a:off x="685800" y="2234184"/>
            <a:ext cx="7772400" cy="16764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Thus computer graphics is an </a:t>
            </a:r>
            <a:r>
              <a:rPr b="1" i="0" lang="en-US" sz="2200" u="none" cap="none" strike="noStrike">
                <a:solidFill>
                  <a:schemeClr val="dk1"/>
                </a:solidFill>
                <a:latin typeface="Calibri"/>
                <a:ea typeface="Calibri"/>
                <a:cs typeface="Calibri"/>
                <a:sym typeface="Calibri"/>
              </a:rPr>
              <a:t>integral part</a:t>
            </a:r>
            <a:r>
              <a:rPr b="0" i="0" lang="en-US" sz="2200" u="none" cap="none" strike="noStrike">
                <a:solidFill>
                  <a:schemeClr val="dk1"/>
                </a:solidFill>
                <a:latin typeface="Calibri"/>
                <a:ea typeface="Calibri"/>
                <a:cs typeface="Calibri"/>
                <a:sym typeface="Calibri"/>
              </a:rPr>
              <a:t> of all computer user interfaces, and is indispensable for visualizing 2D, 3D objects in all most all areas such as </a:t>
            </a:r>
            <a:r>
              <a:rPr b="1" i="0" lang="en-US" sz="2200" u="none" cap="none" strike="noStrike">
                <a:solidFill>
                  <a:schemeClr val="dk1"/>
                </a:solidFill>
                <a:latin typeface="Calibri"/>
                <a:ea typeface="Calibri"/>
                <a:cs typeface="Calibri"/>
                <a:sym typeface="Calibri"/>
              </a:rPr>
              <a:t>education , science , engineering, medicine, commerce the military advertizing </a:t>
            </a:r>
            <a:r>
              <a:rPr b="0" i="0" lang="en-US" sz="2200" u="none" cap="none" strike="noStrike">
                <a:solidFill>
                  <a:schemeClr val="dk1"/>
                </a:solidFill>
                <a:latin typeface="Calibri"/>
                <a:ea typeface="Calibri"/>
                <a:cs typeface="Calibri"/>
                <a:sym typeface="Calibri"/>
              </a:rPr>
              <a:t>and</a:t>
            </a:r>
            <a:r>
              <a:rPr b="1" i="0" lang="en-US" sz="2200" u="none" cap="none" strike="noStrike">
                <a:solidFill>
                  <a:schemeClr val="dk1"/>
                </a:solidFill>
                <a:latin typeface="Calibri"/>
                <a:ea typeface="Calibri"/>
                <a:cs typeface="Calibri"/>
                <a:sym typeface="Calibri"/>
              </a:rPr>
              <a:t> entertainment. </a:t>
            </a:r>
            <a:endParaRPr/>
          </a:p>
          <a:p>
            <a:pPr indent="0" lvl="0" marL="0" marR="0" rtl="0" algn="l">
              <a:lnSpc>
                <a:spcPct val="100000"/>
              </a:lnSpc>
              <a:spcBef>
                <a:spcPts val="440"/>
              </a:spcBef>
              <a:spcAft>
                <a:spcPts val="0"/>
              </a:spcAft>
              <a:buClr>
                <a:schemeClr val="dk1"/>
              </a:buClr>
              <a:buSzPts val="2200"/>
              <a:buFont typeface="Arial"/>
              <a:buNone/>
            </a:pPr>
            <a:r>
              <a:rPr b="1" i="0" lang="en-US" sz="2200" u="none" cap="none" strike="noStrike">
                <a:solidFill>
                  <a:schemeClr val="dk1"/>
                </a:solidFill>
                <a:latin typeface="Calibri"/>
                <a:ea typeface="Calibri"/>
                <a:cs typeface="Calibri"/>
                <a:sym typeface="Calibri"/>
              </a:rPr>
              <a:t> </a:t>
            </a:r>
            <a:endParaRPr/>
          </a:p>
        </p:txBody>
      </p:sp>
      <p:sp>
        <p:nvSpPr>
          <p:cNvPr id="125" name="Google Shape;125;p4"/>
          <p:cNvSpPr txBox="1"/>
          <p:nvPr/>
        </p:nvSpPr>
        <p:spPr>
          <a:xfrm>
            <a:off x="685800" y="1524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Computer Graphics</a:t>
            </a:r>
            <a:br>
              <a:rPr b="1" i="0" lang="en-US" sz="5400" u="none">
                <a:solidFill>
                  <a:srgbClr val="898989"/>
                </a:solidFill>
                <a:latin typeface="Calibri"/>
                <a:ea typeface="Calibri"/>
                <a:cs typeface="Calibri"/>
                <a:sym typeface="Calibri"/>
              </a:rPr>
            </a:br>
            <a:endParaRPr/>
          </a:p>
        </p:txBody>
      </p:sp>
      <p:sp>
        <p:nvSpPr>
          <p:cNvPr id="126" name="Google Shape;126;p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27" name="Google Shape;127;p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p:nvPr/>
        </p:nvSpPr>
        <p:spPr>
          <a:xfrm>
            <a:off x="304800" y="2286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Light Emitting Diode Monitors</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Light Emitting Diode (LED)</a:t>
            </a:r>
            <a:r>
              <a:rPr b="0" i="0" lang="en-US" sz="2400" u="none">
                <a:solidFill>
                  <a:schemeClr val="dk1"/>
                </a:solidFill>
                <a:latin typeface="Calibri"/>
                <a:ea typeface="Calibri"/>
                <a:cs typeface="Calibri"/>
                <a:sym typeface="Calibri"/>
              </a:rPr>
              <a:t> is an improved version of LCD monitor and manufacturers have tried to eliminate the drawbacks of LCD monitors.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They differ in backlighting as LCD monitors use Cold Cathode Fluorescent Light and LED monitors are based on light emitting diode.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backlighting impacts badly on the image and decreases its sharpness and brightness.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WLED and RGB LED are the two types of LED monitors, depending on the way LED placed in the panel.</a:t>
            </a:r>
            <a:endParaRPr/>
          </a:p>
        </p:txBody>
      </p:sp>
      <p:sp>
        <p:nvSpPr>
          <p:cNvPr id="438" name="Google Shape;438;p4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39" name="Google Shape;439;p4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pic>
        <p:nvPicPr>
          <p:cNvPr descr="http://www.byte-notes.com/sites/default/files/styles/large/public/field/image/LED-Monitor.jpeg?itok=e8vSsIDe" id="440" name="Google Shape;440;p40"/>
          <p:cNvPicPr preferRelativeResize="0"/>
          <p:nvPr/>
        </p:nvPicPr>
        <p:blipFill rotWithShape="1">
          <a:blip r:embed="rId3">
            <a:alphaModFix/>
          </a:blip>
          <a:srcRect b="0" l="0" r="0" t="0"/>
          <a:stretch/>
        </p:blipFill>
        <p:spPr>
          <a:xfrm>
            <a:off x="6032500" y="4800600"/>
            <a:ext cx="3111500" cy="200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p:nvPr/>
        </p:nvSpPr>
        <p:spPr>
          <a:xfrm>
            <a:off x="304800" y="7620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Benefits of LED over CRT and LCD Monitors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LED monitors give a high-quality image with vibrant colors and viewing comfort.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LCD monitors are unable to display black and white image while LED monitors are capable of producing true black hues.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consumes less electrical energy than CRT and LCD monitors as a cold cathode fluorescent lamp is embedded in the panel.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absence of mercury makes it eco-friendly while zero percent flickering removes the chances of strain on the  eyes</a:t>
            </a:r>
            <a:endParaRPr/>
          </a:p>
        </p:txBody>
      </p:sp>
      <p:sp>
        <p:nvSpPr>
          <p:cNvPr id="446" name="Google Shape;446;p4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47" name="Google Shape;447;p4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p:nvPr/>
        </p:nvSpPr>
        <p:spPr>
          <a:xfrm>
            <a:off x="609600" y="1066800"/>
            <a:ext cx="7848600" cy="50292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Video Display StandardsVideo Electronics Standards Association (VESA)</a:t>
            </a:r>
            <a:r>
              <a:rPr b="1" i="0" lang="en-US" sz="2400" u="none">
                <a:solidFill>
                  <a:schemeClr val="dk1"/>
                </a:solidFill>
                <a:latin typeface="Calibri"/>
                <a:ea typeface="Calibri"/>
                <a:cs typeface="Calibri"/>
                <a:sym typeface="Calibri"/>
              </a:rPr>
              <a:t>, </a:t>
            </a:r>
            <a:r>
              <a:rPr b="0" i="0" lang="en-US" sz="2400" u="none">
                <a:solidFill>
                  <a:schemeClr val="dk1"/>
                </a:solidFill>
                <a:latin typeface="Calibri"/>
                <a:ea typeface="Calibri"/>
                <a:cs typeface="Calibri"/>
                <a:sym typeface="Calibri"/>
              </a:rPr>
              <a:t>which consists of video card and monitor manufacturers, develops video stands to define the resolution, number of colors, and other display properties.</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Monochrome Display Adapter (MDA)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Hercules Graphics Card</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Color Graphics Adapter (CGA)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Enhanced Graphics Adapter (EGA)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Video Graphics Adapter (VGA)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Super VGA (SVGA) and Other Standards Beyond VGA</a:t>
            </a:r>
            <a:endParaRPr/>
          </a:p>
          <a:p>
            <a:pPr indent="0" lvl="1" marL="457200" marR="0" rtl="0" algn="l">
              <a:lnSpc>
                <a:spcPct val="8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a:t>
            </a:r>
            <a:endParaRPr/>
          </a:p>
        </p:txBody>
      </p:sp>
      <p:sp>
        <p:nvSpPr>
          <p:cNvPr id="453" name="Google Shape;453;p4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454" name="Google Shape;454;p4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Cathode Ray Tube (CRT)</a:t>
            </a:r>
            <a:endParaRPr/>
          </a:p>
        </p:txBody>
      </p:sp>
      <p:pic>
        <p:nvPicPr>
          <p:cNvPr descr="crt-color" id="461" name="Google Shape;461;p44"/>
          <p:cNvPicPr preferRelativeResize="0"/>
          <p:nvPr/>
        </p:nvPicPr>
        <p:blipFill rotWithShape="1">
          <a:blip r:embed="rId3">
            <a:alphaModFix/>
          </a:blip>
          <a:srcRect b="0" l="0" r="0" t="0"/>
          <a:stretch/>
        </p:blipFill>
        <p:spPr>
          <a:xfrm>
            <a:off x="2438400" y="1611312"/>
            <a:ext cx="4514850" cy="50180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LCD (Liquid Crystal Display)</a:t>
            </a:r>
            <a:endParaRPr/>
          </a:p>
        </p:txBody>
      </p:sp>
      <p:sp>
        <p:nvSpPr>
          <p:cNvPr id="468" name="Google Shape;468;p4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LCD (Liquid Crystal Display)</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 type of flat-panel display</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Uses </a:t>
            </a:r>
            <a:r>
              <a:rPr b="1" i="0" lang="en-US" sz="2800" u="none">
                <a:solidFill>
                  <a:schemeClr val="dk1"/>
                </a:solidFill>
                <a:latin typeface="Calibri"/>
                <a:ea typeface="Calibri"/>
                <a:cs typeface="Calibri"/>
                <a:sym typeface="Calibri"/>
              </a:rPr>
              <a:t>liquid crystals </a:t>
            </a:r>
            <a:r>
              <a:rPr b="0" i="0" lang="en-US" sz="2800" u="none">
                <a:solidFill>
                  <a:schemeClr val="dk1"/>
                </a:solidFill>
                <a:latin typeface="Calibri"/>
                <a:ea typeface="Calibri"/>
                <a:cs typeface="Calibri"/>
                <a:sym typeface="Calibri"/>
              </a:rPr>
              <a:t>between two sheets of material to present information on a screen</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An electric current passes through the liquid crystals, </a:t>
            </a:r>
            <a:r>
              <a:rPr b="1" i="0" lang="en-US" sz="2800" u="none">
                <a:solidFill>
                  <a:schemeClr val="dk1"/>
                </a:solidFill>
                <a:latin typeface="Calibri"/>
                <a:ea typeface="Calibri"/>
                <a:cs typeface="Calibri"/>
                <a:sym typeface="Calibri"/>
              </a:rPr>
              <a:t>they twist </a:t>
            </a:r>
            <a:endParaRPr/>
          </a:p>
          <a:p>
            <a:pPr indent="-285750" lvl="1" marL="742950" rtl="0" algn="l">
              <a:lnSpc>
                <a:spcPct val="10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Depending on </a:t>
            </a:r>
            <a:r>
              <a:rPr b="1" i="0" lang="en-US" sz="2800" u="none">
                <a:solidFill>
                  <a:schemeClr val="dk1"/>
                </a:solidFill>
                <a:latin typeface="Calibri"/>
                <a:ea typeface="Calibri"/>
                <a:cs typeface="Calibri"/>
                <a:sym typeface="Calibri"/>
              </a:rPr>
              <a:t>how much they twist, some light waves are passed through </a:t>
            </a:r>
            <a:r>
              <a:rPr b="0" i="0" lang="en-US" sz="2800" u="none">
                <a:solidFill>
                  <a:schemeClr val="dk1"/>
                </a:solidFill>
                <a:latin typeface="Calibri"/>
                <a:ea typeface="Calibri"/>
                <a:cs typeface="Calibri"/>
                <a:sym typeface="Calibri"/>
              </a:rPr>
              <a:t>while other light waves are blocked. This creates the variety of color that appears on the screen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How LCD works?</a:t>
            </a:r>
            <a:endParaRPr/>
          </a:p>
        </p:txBody>
      </p:sp>
      <p:grpSp>
        <p:nvGrpSpPr>
          <p:cNvPr id="475" name="Google Shape;475;p46"/>
          <p:cNvGrpSpPr/>
          <p:nvPr/>
        </p:nvGrpSpPr>
        <p:grpSpPr>
          <a:xfrm>
            <a:off x="1371600" y="3078162"/>
            <a:ext cx="1524000" cy="609600"/>
            <a:chOff x="864" y="1776"/>
            <a:chExt cx="960" cy="384"/>
          </a:xfrm>
        </p:grpSpPr>
        <p:cxnSp>
          <p:nvCxnSpPr>
            <p:cNvPr id="476" name="Google Shape;476;p46"/>
            <p:cNvCxnSpPr/>
            <p:nvPr/>
          </p:nvCxnSpPr>
          <p:spPr>
            <a:xfrm>
              <a:off x="1200" y="1776"/>
              <a:ext cx="624" cy="0"/>
            </a:xfrm>
            <a:prstGeom prst="straightConnector1">
              <a:avLst/>
            </a:prstGeom>
            <a:noFill/>
            <a:ln cap="flat" cmpd="sng" w="76200">
              <a:solidFill>
                <a:srgbClr val="339966"/>
              </a:solidFill>
              <a:prstDash val="solid"/>
              <a:miter lim="800000"/>
              <a:headEnd len="med" w="med" type="none"/>
              <a:tailEnd len="med" w="med" type="triangle"/>
            </a:ln>
          </p:spPr>
        </p:cxnSp>
        <p:cxnSp>
          <p:nvCxnSpPr>
            <p:cNvPr id="477" name="Google Shape;477;p46"/>
            <p:cNvCxnSpPr/>
            <p:nvPr/>
          </p:nvCxnSpPr>
          <p:spPr>
            <a:xfrm>
              <a:off x="1056" y="1968"/>
              <a:ext cx="624" cy="0"/>
            </a:xfrm>
            <a:prstGeom prst="straightConnector1">
              <a:avLst/>
            </a:prstGeom>
            <a:noFill/>
            <a:ln cap="flat" cmpd="sng" w="76200">
              <a:solidFill>
                <a:srgbClr val="339966"/>
              </a:solidFill>
              <a:prstDash val="solid"/>
              <a:miter lim="800000"/>
              <a:headEnd len="med" w="med" type="none"/>
              <a:tailEnd len="med" w="med" type="triangle"/>
            </a:ln>
          </p:spPr>
        </p:cxnSp>
        <p:cxnSp>
          <p:nvCxnSpPr>
            <p:cNvPr id="478" name="Google Shape;478;p46"/>
            <p:cNvCxnSpPr/>
            <p:nvPr/>
          </p:nvCxnSpPr>
          <p:spPr>
            <a:xfrm>
              <a:off x="864" y="2160"/>
              <a:ext cx="624" cy="0"/>
            </a:xfrm>
            <a:prstGeom prst="straightConnector1">
              <a:avLst/>
            </a:prstGeom>
            <a:noFill/>
            <a:ln cap="flat" cmpd="sng" w="76200">
              <a:solidFill>
                <a:srgbClr val="339966"/>
              </a:solidFill>
              <a:prstDash val="solid"/>
              <a:miter lim="800000"/>
              <a:headEnd len="med" w="med" type="none"/>
              <a:tailEnd len="med" w="med" type="triangle"/>
            </a:ln>
          </p:spPr>
        </p:cxnSp>
      </p:grpSp>
      <p:grpSp>
        <p:nvGrpSpPr>
          <p:cNvPr id="479" name="Google Shape;479;p46"/>
          <p:cNvGrpSpPr/>
          <p:nvPr/>
        </p:nvGrpSpPr>
        <p:grpSpPr>
          <a:xfrm>
            <a:off x="1676400" y="3306762"/>
            <a:ext cx="3048000" cy="1143000"/>
            <a:chOff x="1056" y="1920"/>
            <a:chExt cx="1920" cy="864"/>
          </a:xfrm>
        </p:grpSpPr>
        <p:sp>
          <p:nvSpPr>
            <p:cNvPr id="480" name="Google Shape;480;p46"/>
            <p:cNvSpPr txBox="1"/>
            <p:nvPr/>
          </p:nvSpPr>
          <p:spPr>
            <a:xfrm>
              <a:off x="1056" y="1920"/>
              <a:ext cx="1632" cy="864"/>
            </a:xfrm>
            <a:prstGeom prst="rect">
              <a:avLst/>
            </a:prstGeom>
            <a:solidFill>
              <a:schemeClr val="accen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1" name="Google Shape;481;p46"/>
            <p:cNvSpPr txBox="1"/>
            <p:nvPr/>
          </p:nvSpPr>
          <p:spPr>
            <a:xfrm>
              <a:off x="1152" y="1920"/>
              <a:ext cx="1632" cy="864"/>
            </a:xfrm>
            <a:prstGeom prst="rect">
              <a:avLst/>
            </a:prstGeom>
            <a:solidFill>
              <a:srgbClr val="99336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2" name="Google Shape;482;p46"/>
            <p:cNvSpPr txBox="1"/>
            <p:nvPr/>
          </p:nvSpPr>
          <p:spPr>
            <a:xfrm>
              <a:off x="1248" y="1920"/>
              <a:ext cx="1632" cy="864"/>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3" name="Google Shape;483;p46"/>
            <p:cNvSpPr txBox="1"/>
            <p:nvPr/>
          </p:nvSpPr>
          <p:spPr>
            <a:xfrm>
              <a:off x="1344" y="1920"/>
              <a:ext cx="1632" cy="864"/>
            </a:xfrm>
            <a:prstGeom prst="rect">
              <a:avLst/>
            </a:prstGeom>
            <a:solidFill>
              <a:srgbClr val="808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84" name="Google Shape;484;p46"/>
          <p:cNvSpPr txBox="1"/>
          <p:nvPr/>
        </p:nvSpPr>
        <p:spPr>
          <a:xfrm>
            <a:off x="152400" y="2697162"/>
            <a:ext cx="2019300" cy="2068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Step 1.</a:t>
            </a:r>
            <a:r>
              <a:rPr b="0" i="0" lang="en-US" sz="1800" u="none">
                <a:solidFill>
                  <a:srgbClr val="000000"/>
                </a:solidFill>
                <a:latin typeface="Times New Roman"/>
                <a:ea typeface="Times New Roman"/>
                <a:cs typeface="Times New Roman"/>
                <a:sym typeface="Times New Roman"/>
              </a:rPr>
              <a:t> </a:t>
            </a:r>
            <a:r>
              <a:rPr b="0" i="0" lang="en-US" sz="1400" u="none">
                <a:solidFill>
                  <a:srgbClr val="000000"/>
                </a:solidFill>
                <a:latin typeface="Times New Roman"/>
                <a:ea typeface="Times New Roman"/>
                <a:cs typeface="Times New Roman"/>
                <a:sym typeface="Times New Roman"/>
              </a:rPr>
              <a:t>Panel </a:t>
            </a:r>
            <a:br>
              <a:rPr b="0" i="0" lang="en-US" sz="1400" u="none">
                <a:solidFill>
                  <a:srgbClr val="000000"/>
                </a:solidFill>
                <a:latin typeface="Times New Roman"/>
                <a:ea typeface="Times New Roman"/>
                <a:cs typeface="Times New Roman"/>
                <a:sym typeface="Times New Roman"/>
              </a:rPr>
            </a:br>
            <a:r>
              <a:rPr b="0" i="0" lang="en-US" sz="1400" u="none">
                <a:solidFill>
                  <a:srgbClr val="000000"/>
                </a:solidFill>
                <a:latin typeface="Times New Roman"/>
                <a:ea typeface="Times New Roman"/>
                <a:cs typeface="Times New Roman"/>
                <a:sym typeface="Times New Roman"/>
              </a:rPr>
              <a:t>of fluorescent </a:t>
            </a:r>
            <a:br>
              <a:rPr b="0" i="0" lang="en-US" sz="1400" u="none">
                <a:solidFill>
                  <a:srgbClr val="000000"/>
                </a:solidFill>
                <a:latin typeface="Times New Roman"/>
                <a:ea typeface="Times New Roman"/>
                <a:cs typeface="Times New Roman"/>
                <a:sym typeface="Times New Roman"/>
              </a:rPr>
            </a:br>
            <a:r>
              <a:rPr b="0" i="0" lang="en-US" sz="1400" u="none">
                <a:solidFill>
                  <a:srgbClr val="000000"/>
                </a:solidFill>
                <a:latin typeface="Times New Roman"/>
                <a:ea typeface="Times New Roman"/>
                <a:cs typeface="Times New Roman"/>
                <a:sym typeface="Times New Roman"/>
              </a:rPr>
              <a:t>tubes emits </a:t>
            </a:r>
            <a:br>
              <a:rPr b="0" i="0" lang="en-US" sz="1400" u="none">
                <a:solidFill>
                  <a:srgbClr val="000000"/>
                </a:solidFill>
                <a:latin typeface="Times New Roman"/>
                <a:ea typeface="Times New Roman"/>
                <a:cs typeface="Times New Roman"/>
                <a:sym typeface="Times New Roman"/>
              </a:rPr>
            </a:br>
            <a:r>
              <a:rPr b="0" i="0" lang="en-US" sz="1400" u="none">
                <a:solidFill>
                  <a:srgbClr val="000000"/>
                </a:solidFill>
                <a:latin typeface="Times New Roman"/>
                <a:ea typeface="Times New Roman"/>
                <a:cs typeface="Times New Roman"/>
                <a:sym typeface="Times New Roman"/>
              </a:rPr>
              <a:t>light waves </a:t>
            </a:r>
            <a:br>
              <a:rPr b="0" i="0" lang="en-US" sz="1400" u="none">
                <a:solidFill>
                  <a:srgbClr val="000000"/>
                </a:solidFill>
                <a:latin typeface="Times New Roman"/>
                <a:ea typeface="Times New Roman"/>
                <a:cs typeface="Times New Roman"/>
                <a:sym typeface="Times New Roman"/>
              </a:rPr>
            </a:br>
            <a:r>
              <a:rPr b="0" i="0" lang="en-US" sz="1400" u="none">
                <a:solidFill>
                  <a:srgbClr val="000000"/>
                </a:solidFill>
                <a:latin typeface="Times New Roman"/>
                <a:ea typeface="Times New Roman"/>
                <a:cs typeface="Times New Roman"/>
                <a:sym typeface="Times New Roman"/>
              </a:rPr>
              <a:t>through </a:t>
            </a:r>
            <a:br>
              <a:rPr b="0" i="0" lang="en-US" sz="1400" u="none">
                <a:solidFill>
                  <a:srgbClr val="000000"/>
                </a:solidFill>
                <a:latin typeface="Times New Roman"/>
                <a:ea typeface="Times New Roman"/>
                <a:cs typeface="Times New Roman"/>
                <a:sym typeface="Times New Roman"/>
              </a:rPr>
            </a:br>
            <a:r>
              <a:rPr b="0" i="0" lang="en-US" sz="1400" u="none">
                <a:solidFill>
                  <a:srgbClr val="000000"/>
                </a:solidFill>
                <a:latin typeface="Times New Roman"/>
                <a:ea typeface="Times New Roman"/>
                <a:cs typeface="Times New Roman"/>
                <a:sym typeface="Times New Roman"/>
              </a:rPr>
              <a:t>polarizing glass filter, which guides light toward layer of liquid crystal cells.</a:t>
            </a:r>
            <a:endParaRPr/>
          </a:p>
        </p:txBody>
      </p:sp>
      <p:sp>
        <p:nvSpPr>
          <p:cNvPr id="485" name="Google Shape;485;p46"/>
          <p:cNvSpPr txBox="1"/>
          <p:nvPr/>
        </p:nvSpPr>
        <p:spPr>
          <a:xfrm>
            <a:off x="3962400" y="2081212"/>
            <a:ext cx="4572000" cy="792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Step 2.</a:t>
            </a:r>
            <a:r>
              <a:rPr b="0" i="0" lang="en-US" sz="1800" u="none">
                <a:solidFill>
                  <a:srgbClr val="000000"/>
                </a:solidFill>
                <a:latin typeface="Times New Roman"/>
                <a:ea typeface="Times New Roman"/>
                <a:cs typeface="Times New Roman"/>
                <a:sym typeface="Times New Roman"/>
              </a:rPr>
              <a:t> </a:t>
            </a:r>
            <a:r>
              <a:rPr b="0" i="0" lang="en-US" sz="1400" u="none">
                <a:solidFill>
                  <a:srgbClr val="000000"/>
                </a:solidFill>
                <a:latin typeface="Times New Roman"/>
                <a:ea typeface="Times New Roman"/>
                <a:cs typeface="Times New Roman"/>
                <a:sym typeface="Times New Roman"/>
              </a:rPr>
              <a:t>As light passes through liquid crystal, electrical charge causes some of the cells to twist, making light waves bend as they pass through color filter.</a:t>
            </a:r>
            <a:endParaRPr/>
          </a:p>
        </p:txBody>
      </p:sp>
      <p:sp>
        <p:nvSpPr>
          <p:cNvPr id="486" name="Google Shape;486;p46"/>
          <p:cNvSpPr txBox="1"/>
          <p:nvPr/>
        </p:nvSpPr>
        <p:spPr>
          <a:xfrm>
            <a:off x="6400800" y="4297362"/>
            <a:ext cx="2705100" cy="1643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Step 3.</a:t>
            </a:r>
            <a:r>
              <a:rPr b="0" i="0" lang="en-US" sz="1800" u="none">
                <a:solidFill>
                  <a:srgbClr val="000000"/>
                </a:solidFill>
                <a:latin typeface="Times New Roman"/>
                <a:ea typeface="Times New Roman"/>
                <a:cs typeface="Times New Roman"/>
                <a:sym typeface="Times New Roman"/>
              </a:rPr>
              <a:t> </a:t>
            </a:r>
            <a:r>
              <a:rPr b="0" i="0" lang="en-US" sz="1400" u="none">
                <a:solidFill>
                  <a:srgbClr val="000000"/>
                </a:solidFill>
                <a:latin typeface="Times New Roman"/>
                <a:ea typeface="Times New Roman"/>
                <a:cs typeface="Times New Roman"/>
                <a:sym typeface="Times New Roman"/>
              </a:rPr>
              <a:t>When light reaches second polarizing glass filter, light is allowed to pass through any cells that line up at the first polarizing glass filter. Absence and presence of colored light cause image to display on the screen.</a:t>
            </a:r>
            <a:endParaRPr/>
          </a:p>
        </p:txBody>
      </p:sp>
      <p:grpSp>
        <p:nvGrpSpPr>
          <p:cNvPr id="487" name="Google Shape;487;p46"/>
          <p:cNvGrpSpPr/>
          <p:nvPr/>
        </p:nvGrpSpPr>
        <p:grpSpPr>
          <a:xfrm>
            <a:off x="3074169" y="3073768"/>
            <a:ext cx="2818484" cy="1213814"/>
            <a:chOff x="2128" y="1533"/>
            <a:chExt cx="1775" cy="765"/>
          </a:xfrm>
        </p:grpSpPr>
        <p:sp>
          <p:nvSpPr>
            <p:cNvPr id="488" name="Google Shape;488;p46"/>
            <p:cNvSpPr txBox="1"/>
            <p:nvPr/>
          </p:nvSpPr>
          <p:spPr>
            <a:xfrm flipH="1" rot="-4980000">
              <a:off x="3732" y="1660"/>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9" name="Google Shape;489;p46"/>
            <p:cNvSpPr txBox="1"/>
            <p:nvPr/>
          </p:nvSpPr>
          <p:spPr>
            <a:xfrm rot="-5040000">
              <a:off x="2203" y="1886"/>
              <a:ext cx="347"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 name="Google Shape;490;p46"/>
            <p:cNvSpPr txBox="1"/>
            <p:nvPr/>
          </p:nvSpPr>
          <p:spPr>
            <a:xfrm rot="-5040000">
              <a:off x="2393" y="1673"/>
              <a:ext cx="336" cy="61"/>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1" name="Google Shape;491;p46"/>
            <p:cNvSpPr txBox="1"/>
            <p:nvPr/>
          </p:nvSpPr>
          <p:spPr>
            <a:xfrm rot="-5040000">
              <a:off x="2004" y="2090"/>
              <a:ext cx="348"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 name="Google Shape;492;p46"/>
            <p:cNvSpPr txBox="1"/>
            <p:nvPr/>
          </p:nvSpPr>
          <p:spPr>
            <a:xfrm rot="-5040000">
              <a:off x="2546" y="1886"/>
              <a:ext cx="347"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3" name="Google Shape;493;p46"/>
            <p:cNvSpPr txBox="1"/>
            <p:nvPr/>
          </p:nvSpPr>
          <p:spPr>
            <a:xfrm rot="-5040000">
              <a:off x="2882" y="1886"/>
              <a:ext cx="347"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4" name="Google Shape;494;p46"/>
            <p:cNvSpPr txBox="1"/>
            <p:nvPr/>
          </p:nvSpPr>
          <p:spPr>
            <a:xfrm rot="-5040000">
              <a:off x="3266" y="1886"/>
              <a:ext cx="347"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5" name="Google Shape;495;p46"/>
            <p:cNvSpPr txBox="1"/>
            <p:nvPr/>
          </p:nvSpPr>
          <p:spPr>
            <a:xfrm rot="-5040000">
              <a:off x="2652" y="1664"/>
              <a:ext cx="296" cy="54"/>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6" name="Google Shape;496;p46"/>
            <p:cNvSpPr txBox="1"/>
            <p:nvPr/>
          </p:nvSpPr>
          <p:spPr>
            <a:xfrm rot="-6180000">
              <a:off x="2858" y="1670"/>
              <a:ext cx="288" cy="52"/>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7" name="Google Shape;497;p46"/>
            <p:cNvSpPr txBox="1"/>
            <p:nvPr/>
          </p:nvSpPr>
          <p:spPr>
            <a:xfrm rot="-5040000">
              <a:off x="3151" y="2109"/>
              <a:ext cx="276" cy="50"/>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8" name="Google Shape;498;p46"/>
            <p:cNvSpPr txBox="1"/>
            <p:nvPr/>
          </p:nvSpPr>
          <p:spPr>
            <a:xfrm rot="-5040000">
              <a:off x="3346" y="2090"/>
              <a:ext cx="348" cy="63"/>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9" name="Google Shape;499;p46"/>
            <p:cNvSpPr txBox="1"/>
            <p:nvPr/>
          </p:nvSpPr>
          <p:spPr>
            <a:xfrm flipH="1" rot="-7320000">
              <a:off x="3300" y="1660"/>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 name="Google Shape;500;p46"/>
            <p:cNvSpPr txBox="1"/>
            <p:nvPr/>
          </p:nvSpPr>
          <p:spPr>
            <a:xfrm flipH="1" rot="-4980000">
              <a:off x="3540" y="1660"/>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1" name="Google Shape;501;p46"/>
            <p:cNvSpPr txBox="1"/>
            <p:nvPr/>
          </p:nvSpPr>
          <p:spPr>
            <a:xfrm flipH="1" rot="-7320000">
              <a:off x="3108" y="1660"/>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2" name="Google Shape;502;p46"/>
            <p:cNvSpPr txBox="1"/>
            <p:nvPr/>
          </p:nvSpPr>
          <p:spPr>
            <a:xfrm rot="-5040000">
              <a:off x="2220" y="2096"/>
              <a:ext cx="296" cy="54"/>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3" name="Google Shape;503;p46"/>
            <p:cNvSpPr txBox="1"/>
            <p:nvPr/>
          </p:nvSpPr>
          <p:spPr>
            <a:xfrm rot="-6180000">
              <a:off x="2426" y="2102"/>
              <a:ext cx="288" cy="52"/>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4" name="Google Shape;504;p46"/>
            <p:cNvSpPr txBox="1"/>
            <p:nvPr/>
          </p:nvSpPr>
          <p:spPr>
            <a:xfrm flipH="1" rot="-7320000">
              <a:off x="2820" y="2092"/>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5" name="Google Shape;505;p46"/>
            <p:cNvSpPr txBox="1"/>
            <p:nvPr/>
          </p:nvSpPr>
          <p:spPr>
            <a:xfrm flipH="1" rot="-4980000">
              <a:off x="3012" y="2092"/>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6" name="Google Shape;506;p46"/>
            <p:cNvSpPr txBox="1"/>
            <p:nvPr/>
          </p:nvSpPr>
          <p:spPr>
            <a:xfrm flipH="1" rot="-7320000">
              <a:off x="2628" y="2092"/>
              <a:ext cx="264" cy="48"/>
            </a:xfrm>
            <a:prstGeom prst="rect">
              <a:avLst/>
            </a:prstGeom>
            <a:solidFill>
              <a:srgbClr val="0099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507" name="Google Shape;507;p46"/>
          <p:cNvSpPr txBox="1"/>
          <p:nvPr/>
        </p:nvSpPr>
        <p:spPr>
          <a:xfrm>
            <a:off x="3733800" y="4373562"/>
            <a:ext cx="1357312" cy="2746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Liquid crystal cells</a:t>
            </a:r>
            <a:endParaRPr/>
          </a:p>
        </p:txBody>
      </p:sp>
      <p:grpSp>
        <p:nvGrpSpPr>
          <p:cNvPr id="508" name="Google Shape;508;p46"/>
          <p:cNvGrpSpPr/>
          <p:nvPr/>
        </p:nvGrpSpPr>
        <p:grpSpPr>
          <a:xfrm>
            <a:off x="4648200" y="3306762"/>
            <a:ext cx="3048000" cy="1143000"/>
            <a:chOff x="3120" y="1632"/>
            <a:chExt cx="1920" cy="1152"/>
          </a:xfrm>
        </p:grpSpPr>
        <p:sp>
          <p:nvSpPr>
            <p:cNvPr id="509" name="Google Shape;509;p46"/>
            <p:cNvSpPr txBox="1"/>
            <p:nvPr/>
          </p:nvSpPr>
          <p:spPr>
            <a:xfrm>
              <a:off x="3120" y="1632"/>
              <a:ext cx="1632" cy="1152"/>
            </a:xfrm>
            <a:prstGeom prst="rect">
              <a:avLst/>
            </a:prstGeom>
            <a:solidFill>
              <a:srgbClr val="808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0" name="Google Shape;510;p46"/>
            <p:cNvSpPr txBox="1"/>
            <p:nvPr/>
          </p:nvSpPr>
          <p:spPr>
            <a:xfrm>
              <a:off x="3216" y="1632"/>
              <a:ext cx="1632" cy="1152"/>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 name="Google Shape;511;p46"/>
            <p:cNvSpPr txBox="1"/>
            <p:nvPr/>
          </p:nvSpPr>
          <p:spPr>
            <a:xfrm>
              <a:off x="3312" y="1632"/>
              <a:ext cx="1632" cy="1152"/>
            </a:xfrm>
            <a:prstGeom prst="rect">
              <a:avLst/>
            </a:prstGeom>
            <a:solidFill>
              <a:srgbClr val="993366"/>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2" name="Google Shape;512;p46"/>
            <p:cNvSpPr txBox="1"/>
            <p:nvPr/>
          </p:nvSpPr>
          <p:spPr>
            <a:xfrm>
              <a:off x="3408" y="1632"/>
              <a:ext cx="1632" cy="1152"/>
            </a:xfrm>
            <a:prstGeom prst="rect">
              <a:avLst/>
            </a:prstGeom>
            <a:solidFill>
              <a:schemeClr val="hlink"/>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13" name="Google Shape;513;p46"/>
          <p:cNvGrpSpPr/>
          <p:nvPr/>
        </p:nvGrpSpPr>
        <p:grpSpPr>
          <a:xfrm>
            <a:off x="3624262" y="4906962"/>
            <a:ext cx="2230437" cy="850900"/>
            <a:chOff x="2283" y="3091"/>
            <a:chExt cx="1405" cy="536"/>
          </a:xfrm>
        </p:grpSpPr>
        <p:grpSp>
          <p:nvGrpSpPr>
            <p:cNvPr id="514" name="Google Shape;514;p46"/>
            <p:cNvGrpSpPr/>
            <p:nvPr/>
          </p:nvGrpSpPr>
          <p:grpSpPr>
            <a:xfrm>
              <a:off x="2784" y="3091"/>
              <a:ext cx="904" cy="536"/>
              <a:chOff x="2784" y="3091"/>
              <a:chExt cx="904" cy="536"/>
            </a:xfrm>
          </p:grpSpPr>
          <p:grpSp>
            <p:nvGrpSpPr>
              <p:cNvPr id="515" name="Google Shape;515;p46"/>
              <p:cNvGrpSpPr/>
              <p:nvPr/>
            </p:nvGrpSpPr>
            <p:grpSpPr>
              <a:xfrm>
                <a:off x="3024" y="3091"/>
                <a:ext cx="336" cy="96"/>
                <a:chOff x="3024" y="3072"/>
                <a:chExt cx="336" cy="96"/>
              </a:xfrm>
            </p:grpSpPr>
            <p:cxnSp>
              <p:nvCxnSpPr>
                <p:cNvPr id="516" name="Google Shape;516;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17" name="Google Shape;517;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18" name="Google Shape;518;p46"/>
              <p:cNvGrpSpPr/>
              <p:nvPr/>
            </p:nvGrpSpPr>
            <p:grpSpPr>
              <a:xfrm>
                <a:off x="2880" y="3091"/>
                <a:ext cx="576" cy="248"/>
                <a:chOff x="3024" y="3072"/>
                <a:chExt cx="336" cy="96"/>
              </a:xfrm>
            </p:grpSpPr>
            <p:cxnSp>
              <p:nvCxnSpPr>
                <p:cNvPr id="519" name="Google Shape;519;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20" name="Google Shape;520;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21" name="Google Shape;521;p46"/>
              <p:cNvGrpSpPr/>
              <p:nvPr/>
            </p:nvGrpSpPr>
            <p:grpSpPr>
              <a:xfrm>
                <a:off x="2784" y="3091"/>
                <a:ext cx="768" cy="392"/>
                <a:chOff x="3024" y="3072"/>
                <a:chExt cx="336" cy="96"/>
              </a:xfrm>
            </p:grpSpPr>
            <p:cxnSp>
              <p:nvCxnSpPr>
                <p:cNvPr id="522" name="Google Shape;522;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23" name="Google Shape;523;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24" name="Google Shape;524;p46"/>
              <p:cNvGrpSpPr/>
              <p:nvPr/>
            </p:nvGrpSpPr>
            <p:grpSpPr>
              <a:xfrm>
                <a:off x="2976" y="3091"/>
                <a:ext cx="712" cy="536"/>
                <a:chOff x="3024" y="3072"/>
                <a:chExt cx="336" cy="96"/>
              </a:xfrm>
            </p:grpSpPr>
            <p:cxnSp>
              <p:nvCxnSpPr>
                <p:cNvPr id="525" name="Google Shape;525;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26" name="Google Shape;526;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sp>
          <p:nvSpPr>
            <p:cNvPr id="527" name="Google Shape;527;p46"/>
            <p:cNvSpPr txBox="1"/>
            <p:nvPr/>
          </p:nvSpPr>
          <p:spPr>
            <a:xfrm>
              <a:off x="2283" y="3398"/>
              <a:ext cx="547" cy="1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Color filter</a:t>
              </a:r>
              <a:endParaRPr/>
            </a:p>
          </p:txBody>
        </p:sp>
      </p:grpSp>
      <p:grpSp>
        <p:nvGrpSpPr>
          <p:cNvPr id="528" name="Google Shape;528;p46"/>
          <p:cNvGrpSpPr/>
          <p:nvPr/>
        </p:nvGrpSpPr>
        <p:grpSpPr>
          <a:xfrm>
            <a:off x="2374900" y="4906962"/>
            <a:ext cx="2474912" cy="1219200"/>
            <a:chOff x="1496" y="3091"/>
            <a:chExt cx="1559" cy="768"/>
          </a:xfrm>
        </p:grpSpPr>
        <p:sp>
          <p:nvSpPr>
            <p:cNvPr id="529" name="Google Shape;529;p46"/>
            <p:cNvSpPr txBox="1"/>
            <p:nvPr/>
          </p:nvSpPr>
          <p:spPr>
            <a:xfrm>
              <a:off x="2064" y="3110"/>
              <a:ext cx="991" cy="1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Transparent electrodes</a:t>
              </a:r>
              <a:endParaRPr/>
            </a:p>
          </p:txBody>
        </p:sp>
        <p:sp>
          <p:nvSpPr>
            <p:cNvPr id="530" name="Google Shape;530;p46"/>
            <p:cNvSpPr txBox="1"/>
            <p:nvPr/>
          </p:nvSpPr>
          <p:spPr>
            <a:xfrm>
              <a:off x="2185" y="3254"/>
              <a:ext cx="745" cy="1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Alignment layer</a:t>
              </a:r>
              <a:endParaRPr/>
            </a:p>
          </p:txBody>
        </p:sp>
        <p:sp>
          <p:nvSpPr>
            <p:cNvPr id="531" name="Google Shape;531;p46"/>
            <p:cNvSpPr txBox="1"/>
            <p:nvPr/>
          </p:nvSpPr>
          <p:spPr>
            <a:xfrm>
              <a:off x="2090" y="3542"/>
              <a:ext cx="940" cy="1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Polarizing glass filter</a:t>
              </a:r>
              <a:endParaRPr/>
            </a:p>
          </p:txBody>
        </p:sp>
        <p:sp>
          <p:nvSpPr>
            <p:cNvPr id="532" name="Google Shape;532;p46"/>
            <p:cNvSpPr txBox="1"/>
            <p:nvPr/>
          </p:nvSpPr>
          <p:spPr>
            <a:xfrm>
              <a:off x="2065" y="3686"/>
              <a:ext cx="988" cy="17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Fluorescent tube panel</a:t>
              </a:r>
              <a:endParaRPr/>
            </a:p>
          </p:txBody>
        </p:sp>
        <p:grpSp>
          <p:nvGrpSpPr>
            <p:cNvPr id="533" name="Google Shape;533;p46"/>
            <p:cNvGrpSpPr/>
            <p:nvPr/>
          </p:nvGrpSpPr>
          <p:grpSpPr>
            <a:xfrm flipH="1">
              <a:off x="1800" y="3091"/>
              <a:ext cx="312" cy="96"/>
              <a:chOff x="3024" y="3072"/>
              <a:chExt cx="336" cy="96"/>
            </a:xfrm>
          </p:grpSpPr>
          <p:cxnSp>
            <p:nvCxnSpPr>
              <p:cNvPr id="534" name="Google Shape;534;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35" name="Google Shape;535;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36" name="Google Shape;536;p46"/>
            <p:cNvGrpSpPr/>
            <p:nvPr/>
          </p:nvGrpSpPr>
          <p:grpSpPr>
            <a:xfrm flipH="1">
              <a:off x="1696" y="3091"/>
              <a:ext cx="509" cy="248"/>
              <a:chOff x="3024" y="3072"/>
              <a:chExt cx="336" cy="96"/>
            </a:xfrm>
          </p:grpSpPr>
          <p:cxnSp>
            <p:nvCxnSpPr>
              <p:cNvPr id="537" name="Google Shape;537;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38" name="Google Shape;538;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39" name="Google Shape;539;p46"/>
            <p:cNvGrpSpPr/>
            <p:nvPr/>
          </p:nvGrpSpPr>
          <p:grpSpPr>
            <a:xfrm flipH="1">
              <a:off x="1592" y="3091"/>
              <a:ext cx="520" cy="528"/>
              <a:chOff x="3024" y="3072"/>
              <a:chExt cx="336" cy="96"/>
            </a:xfrm>
          </p:grpSpPr>
          <p:cxnSp>
            <p:nvCxnSpPr>
              <p:cNvPr id="540" name="Google Shape;540;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41" name="Google Shape;541;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nvGrpSpPr>
            <p:cNvPr id="542" name="Google Shape;542;p46"/>
            <p:cNvGrpSpPr/>
            <p:nvPr/>
          </p:nvGrpSpPr>
          <p:grpSpPr>
            <a:xfrm flipH="1">
              <a:off x="1496" y="3091"/>
              <a:ext cx="616" cy="680"/>
              <a:chOff x="3024" y="3072"/>
              <a:chExt cx="336" cy="96"/>
            </a:xfrm>
          </p:grpSpPr>
          <p:cxnSp>
            <p:nvCxnSpPr>
              <p:cNvPr id="543" name="Google Shape;543;p46"/>
              <p:cNvCxnSpPr/>
              <p:nvPr/>
            </p:nvCxnSpPr>
            <p:spPr>
              <a:xfrm>
                <a:off x="3024" y="3168"/>
                <a:ext cx="336" cy="0"/>
              </a:xfrm>
              <a:prstGeom prst="straightConnector1">
                <a:avLst/>
              </a:prstGeom>
              <a:noFill/>
              <a:ln cap="flat" cmpd="sng" w="9525">
                <a:solidFill>
                  <a:schemeClr val="lt2"/>
                </a:solidFill>
                <a:prstDash val="solid"/>
                <a:miter lim="800000"/>
                <a:headEnd len="med" w="med" type="none"/>
                <a:tailEnd len="med" w="med" type="none"/>
              </a:ln>
            </p:spPr>
          </p:cxnSp>
          <p:cxnSp>
            <p:nvCxnSpPr>
              <p:cNvPr id="544" name="Google Shape;544;p46"/>
              <p:cNvCxnSpPr/>
              <p:nvPr/>
            </p:nvCxnSpPr>
            <p:spPr>
              <a:xfrm rot="10800000">
                <a:off x="3360" y="3072"/>
                <a:ext cx="0" cy="96"/>
              </a:xfrm>
              <a:prstGeom prst="straightConnector1">
                <a:avLst/>
              </a:prstGeom>
              <a:noFill/>
              <a:ln cap="flat" cmpd="sng" w="9525">
                <a:solidFill>
                  <a:schemeClr val="lt2"/>
                </a:solidFill>
                <a:prstDash val="solid"/>
                <a:miter lim="800000"/>
                <a:headEnd len="med" w="med" type="none"/>
                <a:tailEnd len="med" w="med" type="none"/>
              </a:ln>
            </p:spPr>
          </p:cxnSp>
        </p:grpSp>
      </p:grpSp>
      <p:grpSp>
        <p:nvGrpSpPr>
          <p:cNvPr id="545" name="Google Shape;545;p46"/>
          <p:cNvGrpSpPr/>
          <p:nvPr/>
        </p:nvGrpSpPr>
        <p:grpSpPr>
          <a:xfrm>
            <a:off x="6096000" y="3306762"/>
            <a:ext cx="1524000" cy="609600"/>
            <a:chOff x="3840" y="2064"/>
            <a:chExt cx="960" cy="384"/>
          </a:xfrm>
        </p:grpSpPr>
        <p:cxnSp>
          <p:nvCxnSpPr>
            <p:cNvPr id="546" name="Google Shape;546;p46"/>
            <p:cNvCxnSpPr/>
            <p:nvPr/>
          </p:nvCxnSpPr>
          <p:spPr>
            <a:xfrm>
              <a:off x="4176" y="2064"/>
              <a:ext cx="624" cy="0"/>
            </a:xfrm>
            <a:prstGeom prst="straightConnector1">
              <a:avLst/>
            </a:prstGeom>
            <a:noFill/>
            <a:ln cap="flat" cmpd="sng" w="76200">
              <a:solidFill>
                <a:srgbClr val="339966"/>
              </a:solidFill>
              <a:prstDash val="solid"/>
              <a:miter lim="800000"/>
              <a:headEnd len="med" w="med" type="none"/>
              <a:tailEnd len="med" w="med" type="triangle"/>
            </a:ln>
          </p:spPr>
        </p:cxnSp>
        <p:cxnSp>
          <p:nvCxnSpPr>
            <p:cNvPr id="547" name="Google Shape;547;p46"/>
            <p:cNvCxnSpPr/>
            <p:nvPr/>
          </p:nvCxnSpPr>
          <p:spPr>
            <a:xfrm>
              <a:off x="4032" y="2256"/>
              <a:ext cx="624" cy="0"/>
            </a:xfrm>
            <a:prstGeom prst="straightConnector1">
              <a:avLst/>
            </a:prstGeom>
            <a:noFill/>
            <a:ln cap="flat" cmpd="sng" w="76200">
              <a:solidFill>
                <a:srgbClr val="339966"/>
              </a:solidFill>
              <a:prstDash val="solid"/>
              <a:miter lim="800000"/>
              <a:headEnd len="med" w="med" type="none"/>
              <a:tailEnd len="med" w="med" type="triangle"/>
            </a:ln>
          </p:spPr>
        </p:cxnSp>
        <p:cxnSp>
          <p:nvCxnSpPr>
            <p:cNvPr id="548" name="Google Shape;548;p46"/>
            <p:cNvCxnSpPr/>
            <p:nvPr/>
          </p:nvCxnSpPr>
          <p:spPr>
            <a:xfrm>
              <a:off x="3840" y="2448"/>
              <a:ext cx="624" cy="0"/>
            </a:xfrm>
            <a:prstGeom prst="straightConnector1">
              <a:avLst/>
            </a:prstGeom>
            <a:noFill/>
            <a:ln cap="flat" cmpd="sng" w="76200">
              <a:solidFill>
                <a:srgbClr val="339966"/>
              </a:solidFill>
              <a:prstDash val="solid"/>
              <a:miter lim="800000"/>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48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3000"/>
                                  </p:stCondLst>
                                  <p:childTnLst>
                                    <p:set>
                                      <p:cBhvr>
                                        <p:cTn dur="1" fill="hold">
                                          <p:stCondLst>
                                            <p:cond delay="0"/>
                                          </p:stCondLst>
                                        </p:cTn>
                                        <p:tgtEl>
                                          <p:spTgt spid="48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200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idx="1" type="body"/>
          </p:nvPr>
        </p:nvSpPr>
        <p:spPr>
          <a:xfrm>
            <a:off x="457200" y="1646237"/>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LCD monitors produce color using either passive-matrix or active-matrix technology</a:t>
            </a:r>
            <a:endParaRPr/>
          </a:p>
          <a:p>
            <a:pPr indent="-342900" lvl="0" marL="34290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Calibri"/>
                <a:ea typeface="Calibri"/>
                <a:cs typeface="Calibri"/>
                <a:sym typeface="Calibri"/>
              </a:rPr>
              <a:t>Active-matrix display</a:t>
            </a:r>
            <a:r>
              <a:rPr b="0" i="0" lang="en-US" sz="3200" u="none">
                <a:solidFill>
                  <a:schemeClr val="dk1"/>
                </a:solidFill>
                <a:latin typeface="Calibri"/>
                <a:ea typeface="Calibri"/>
                <a:cs typeface="Calibri"/>
                <a:sym typeface="Calibri"/>
              </a:rPr>
              <a:t>, also known as a TFT (thin-film transistor) display, uses </a:t>
            </a:r>
            <a:r>
              <a:rPr b="1" i="0" lang="en-US" sz="3200" u="none">
                <a:solidFill>
                  <a:schemeClr val="dk1"/>
                </a:solidFill>
                <a:latin typeface="Calibri"/>
                <a:ea typeface="Calibri"/>
                <a:cs typeface="Calibri"/>
                <a:sym typeface="Calibri"/>
              </a:rPr>
              <a:t>a separate transistor to apply changes to each liquid crystal cell </a:t>
            </a:r>
            <a:r>
              <a:rPr b="0" i="0" lang="en-US" sz="3200" u="none">
                <a:solidFill>
                  <a:schemeClr val="dk1"/>
                </a:solidFill>
                <a:latin typeface="Calibri"/>
                <a:ea typeface="Calibri"/>
                <a:cs typeface="Calibri"/>
                <a:sym typeface="Calibri"/>
              </a:rPr>
              <a:t>and thus </a:t>
            </a:r>
            <a:r>
              <a:rPr b="1" i="0" lang="en-US" sz="3200" u="none">
                <a:solidFill>
                  <a:schemeClr val="dk1"/>
                </a:solidFill>
                <a:latin typeface="Calibri"/>
                <a:ea typeface="Calibri"/>
                <a:cs typeface="Calibri"/>
                <a:sym typeface="Calibri"/>
              </a:rPr>
              <a:t>display high-quality color </a:t>
            </a:r>
            <a:r>
              <a:rPr b="0" i="0" lang="en-US" sz="3200" u="none">
                <a:solidFill>
                  <a:schemeClr val="dk1"/>
                </a:solidFill>
                <a:latin typeface="Calibri"/>
                <a:ea typeface="Calibri"/>
                <a:cs typeface="Calibri"/>
                <a:sym typeface="Calibri"/>
              </a:rPr>
              <a:t>that is viewable from all angles</a:t>
            </a:r>
            <a:endParaRPr/>
          </a:p>
        </p:txBody>
      </p:sp>
      <p:sp>
        <p:nvSpPr>
          <p:cNvPr id="555" name="Google Shape;555;p4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LCD (Liquid Crystal Display)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1" i="0" lang="en-US" sz="3200" u="none">
                <a:solidFill>
                  <a:schemeClr val="dk1"/>
                </a:solidFill>
                <a:latin typeface="Calibri"/>
                <a:ea typeface="Calibri"/>
                <a:cs typeface="Calibri"/>
                <a:sym typeface="Calibri"/>
              </a:rPr>
              <a:t>Passive-matrix display </a:t>
            </a:r>
            <a:r>
              <a:rPr b="0" i="0" lang="en-US" sz="3200" u="none">
                <a:solidFill>
                  <a:schemeClr val="dk1"/>
                </a:solidFill>
                <a:latin typeface="Calibri"/>
                <a:ea typeface="Calibri"/>
                <a:cs typeface="Calibri"/>
                <a:sym typeface="Calibri"/>
              </a:rPr>
              <a:t>uses </a:t>
            </a:r>
            <a:r>
              <a:rPr b="1" i="0" lang="en-US" sz="3200" u="none">
                <a:solidFill>
                  <a:schemeClr val="dk1"/>
                </a:solidFill>
                <a:latin typeface="Calibri"/>
                <a:ea typeface="Calibri"/>
                <a:cs typeface="Calibri"/>
                <a:sym typeface="Calibri"/>
              </a:rPr>
              <a:t>fewer transistors</a:t>
            </a:r>
            <a:r>
              <a:rPr b="0" i="0" lang="en-US" sz="3200" u="none">
                <a:solidFill>
                  <a:schemeClr val="dk1"/>
                </a:solidFill>
                <a:latin typeface="Calibri"/>
                <a:ea typeface="Calibri"/>
                <a:cs typeface="Calibri"/>
                <a:sym typeface="Calibri"/>
              </a:rPr>
              <a:t> and requires less power than an active-matrix display</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color on a passive-matrix display often is </a:t>
            </a:r>
            <a:r>
              <a:rPr b="1" i="0" lang="en-US" sz="3200" u="none">
                <a:solidFill>
                  <a:schemeClr val="dk1"/>
                </a:solidFill>
                <a:latin typeface="Calibri"/>
                <a:ea typeface="Calibri"/>
                <a:cs typeface="Calibri"/>
                <a:sym typeface="Calibri"/>
              </a:rPr>
              <a:t>not as bright </a:t>
            </a:r>
            <a:r>
              <a:rPr b="0" i="0" lang="en-US" sz="3200" u="none">
                <a:solidFill>
                  <a:schemeClr val="dk1"/>
                </a:solidFill>
                <a:latin typeface="Calibri"/>
                <a:ea typeface="Calibri"/>
                <a:cs typeface="Calibri"/>
                <a:sym typeface="Calibri"/>
              </a:rPr>
              <a:t>as an active-matrix display</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Users view images on a passive-matrix display best when working directly in front of it</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Passive-matrix displays are less expensive than active-matrix displays</a:t>
            </a:r>
            <a:endParaRPr/>
          </a:p>
        </p:txBody>
      </p:sp>
      <p:sp>
        <p:nvSpPr>
          <p:cNvPr id="562" name="Google Shape;562;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LCD (Liquid Crystal Display)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9"/>
          <p:cNvSpPr txBox="1"/>
          <p:nvPr>
            <p:ph idx="1" type="body"/>
          </p:nvPr>
        </p:nvSpPr>
        <p:spPr>
          <a:xfrm>
            <a:off x="457200" y="1524000"/>
            <a:ext cx="82296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00"/>
              <a:buNone/>
            </a:pPr>
            <a:r>
              <a:t/>
            </a:r>
            <a:endParaRPr b="0" i="0" sz="2400" u="none">
              <a:solidFill>
                <a:schemeClr val="dk1"/>
              </a:solidFill>
              <a:latin typeface="Calibri"/>
              <a:ea typeface="Calibri"/>
              <a:cs typeface="Calibri"/>
              <a:sym typeface="Calibri"/>
            </a:endParaRPr>
          </a:p>
          <a:p>
            <a:pPr indent="-342900" lvl="0" marL="342900" rtl="0" algn="l">
              <a:lnSpc>
                <a:spcPct val="8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An importance measure of LCD monitors is the </a:t>
            </a:r>
            <a:r>
              <a:rPr b="0" i="0" lang="en-US" sz="3200" u="none">
                <a:solidFill>
                  <a:srgbClr val="CC0000"/>
                </a:solidFill>
                <a:latin typeface="Calibri"/>
                <a:ea typeface="Calibri"/>
                <a:cs typeface="Calibri"/>
                <a:sym typeface="Calibri"/>
              </a:rPr>
              <a:t>response time</a:t>
            </a:r>
            <a:r>
              <a:rPr b="0" i="0" lang="en-US" sz="3200" u="none">
                <a:solidFill>
                  <a:schemeClr val="dk1"/>
                </a:solidFill>
                <a:latin typeface="Calibri"/>
                <a:ea typeface="Calibri"/>
                <a:cs typeface="Calibri"/>
                <a:sym typeface="Calibri"/>
              </a:rPr>
              <a:t>, which is the time in millisecond  (ms) that it takes to turn a pixel on or off</a:t>
            </a:r>
            <a:endParaRPr/>
          </a:p>
          <a:p>
            <a:pPr indent="-342900" lvl="0" marL="342900" rtl="0" algn="l">
              <a:lnSpc>
                <a:spcPct val="8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LCD monitors</a:t>
            </a:r>
            <a:r>
              <a:rPr b="0" i="0" lang="en-US" sz="3200" u="none">
                <a:solidFill>
                  <a:schemeClr val="dk1"/>
                </a:solidFill>
                <a:latin typeface="Times New Roman"/>
                <a:ea typeface="Times New Roman"/>
                <a:cs typeface="Times New Roman"/>
                <a:sym typeface="Times New Roman"/>
              </a:rPr>
              <a:t>’</a:t>
            </a:r>
            <a:r>
              <a:rPr b="0" i="0" lang="en-US" sz="3200" u="none">
                <a:solidFill>
                  <a:schemeClr val="dk1"/>
                </a:solidFill>
                <a:latin typeface="Calibri"/>
                <a:ea typeface="Calibri"/>
                <a:cs typeface="Calibri"/>
                <a:sym typeface="Calibri"/>
              </a:rPr>
              <a:t> response times average 25 ms</a:t>
            </a:r>
            <a:endParaRPr/>
          </a:p>
          <a:p>
            <a:pPr indent="-342900" lvl="0" marL="342900" rtl="0" algn="l">
              <a:lnSpc>
                <a:spcPct val="8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The lower the number, the faster the response time</a:t>
            </a:r>
            <a:endParaRPr/>
          </a:p>
          <a:p>
            <a:pPr indent="-342900" lvl="0" marL="342900" rtl="0" algn="l">
              <a:lnSpc>
                <a:spcPct val="80000"/>
              </a:lnSpc>
              <a:spcBef>
                <a:spcPts val="640"/>
              </a:spcBef>
              <a:spcAft>
                <a:spcPts val="0"/>
              </a:spcAft>
              <a:buClr>
                <a:srgbClr val="CC0000"/>
              </a:buClr>
              <a:buSzPts val="3200"/>
              <a:buFont typeface="Arial"/>
              <a:buChar char="•"/>
            </a:pPr>
            <a:r>
              <a:rPr b="0" i="0" lang="en-US" sz="3200" u="none">
                <a:solidFill>
                  <a:srgbClr val="CC0000"/>
                </a:solidFill>
                <a:latin typeface="Calibri"/>
                <a:ea typeface="Calibri"/>
                <a:cs typeface="Calibri"/>
                <a:sym typeface="Calibri"/>
              </a:rPr>
              <a:t>Resolution</a:t>
            </a:r>
            <a:r>
              <a:rPr b="0" i="0" lang="en-US" sz="3200" u="none">
                <a:solidFill>
                  <a:schemeClr val="dk1"/>
                </a:solidFill>
                <a:latin typeface="Calibri"/>
                <a:ea typeface="Calibri"/>
                <a:cs typeface="Calibri"/>
                <a:sym typeface="Calibri"/>
              </a:rPr>
              <a:t> and </a:t>
            </a:r>
            <a:r>
              <a:rPr b="0" i="0" lang="en-US" sz="3200" u="none">
                <a:solidFill>
                  <a:srgbClr val="CC0000"/>
                </a:solidFill>
                <a:latin typeface="Calibri"/>
                <a:ea typeface="Calibri"/>
                <a:cs typeface="Calibri"/>
                <a:sym typeface="Calibri"/>
              </a:rPr>
              <a:t>dot pitch</a:t>
            </a:r>
            <a:r>
              <a:rPr b="0" i="0" lang="en-US" sz="3200" u="none">
                <a:solidFill>
                  <a:schemeClr val="dk1"/>
                </a:solidFill>
                <a:latin typeface="Calibri"/>
                <a:ea typeface="Calibri"/>
                <a:cs typeface="Calibri"/>
                <a:sym typeface="Calibri"/>
              </a:rPr>
              <a:t> determines quality of LCD monitor</a:t>
            </a:r>
            <a:endParaRPr/>
          </a:p>
        </p:txBody>
      </p:sp>
      <p:sp>
        <p:nvSpPr>
          <p:cNvPr id="569" name="Google Shape;569;p4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LCD (Liquid Crystal Display)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b="0" i="0" lang="en-US" sz="4800" u="none">
                <a:solidFill>
                  <a:schemeClr val="dk1"/>
                </a:solidFill>
                <a:latin typeface="Calibri"/>
                <a:ea typeface="Calibri"/>
                <a:cs typeface="Calibri"/>
                <a:sym typeface="Calibri"/>
              </a:rPr>
              <a:t>Gas plasma monitor</a:t>
            </a:r>
            <a:endParaRPr/>
          </a:p>
        </p:txBody>
      </p:sp>
      <p:sp>
        <p:nvSpPr>
          <p:cNvPr id="576" name="Google Shape;576;p5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A flat-panel display that uses </a:t>
            </a:r>
            <a:r>
              <a:rPr b="1" i="0" lang="en-US" sz="3200" u="none">
                <a:solidFill>
                  <a:schemeClr val="dk1"/>
                </a:solidFill>
                <a:latin typeface="Calibri"/>
                <a:ea typeface="Calibri"/>
                <a:cs typeface="Calibri"/>
                <a:sym typeface="Calibri"/>
              </a:rPr>
              <a:t>gas plasma technology</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A layer of </a:t>
            </a:r>
            <a:r>
              <a:rPr b="1" i="0" lang="en-US" sz="3200" u="none">
                <a:solidFill>
                  <a:schemeClr val="dk1"/>
                </a:solidFill>
                <a:latin typeface="Calibri"/>
                <a:ea typeface="Calibri"/>
                <a:cs typeface="Calibri"/>
                <a:sym typeface="Calibri"/>
              </a:rPr>
              <a:t>gas</a:t>
            </a:r>
            <a:r>
              <a:rPr b="0" i="0" lang="en-US" sz="3200" u="none">
                <a:solidFill>
                  <a:schemeClr val="dk1"/>
                </a:solidFill>
                <a:latin typeface="Calibri"/>
                <a:ea typeface="Calibri"/>
                <a:cs typeface="Calibri"/>
                <a:sym typeface="Calibri"/>
              </a:rPr>
              <a:t> between two sheets of material</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When voltage is applied, the </a:t>
            </a:r>
            <a:r>
              <a:rPr b="1" i="0" lang="en-US" sz="3200" u="none">
                <a:solidFill>
                  <a:schemeClr val="dk1"/>
                </a:solidFill>
                <a:latin typeface="Calibri"/>
                <a:ea typeface="Calibri"/>
                <a:cs typeface="Calibri"/>
                <a:sym typeface="Calibri"/>
              </a:rPr>
              <a:t>gas releases ultraviolet (UV) light </a:t>
            </a:r>
            <a:r>
              <a:rPr b="0" i="0" lang="en-US" sz="3200" u="none">
                <a:solidFill>
                  <a:schemeClr val="dk1"/>
                </a:solidFill>
                <a:latin typeface="Calibri"/>
                <a:ea typeface="Calibri"/>
                <a:cs typeface="Calibri"/>
                <a:sym typeface="Calibri"/>
              </a:rPr>
              <a:t>that causes the pixels on the screen to glow and form an image</a:t>
            </a:r>
            <a:endParaRPr/>
          </a:p>
          <a:p>
            <a:pPr indent="-342900" lvl="0" marL="34290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Larger screen sizes and higher display quality than LCD, but much more expensive</a:t>
            </a:r>
            <a:endParaRPr/>
          </a:p>
          <a:p>
            <a:pPr indent="-139700" lvl="0" marL="342900" rtl="0" algn="l">
              <a:spcBef>
                <a:spcPts val="640"/>
              </a:spcBef>
              <a:spcAft>
                <a:spcPts val="0"/>
              </a:spcAft>
              <a:buClr>
                <a:schemeClr val="dk1"/>
              </a:buClr>
              <a:buSzPts val="3200"/>
              <a:buNone/>
            </a:pPr>
            <a:r>
              <a:t/>
            </a:r>
            <a:endParaRPr b="0" i="0" sz="3200" u="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ctrTitle"/>
          </p:nvPr>
        </p:nvSpPr>
        <p:spPr>
          <a:xfrm>
            <a:off x="609600" y="51117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Early History of Computer Graphics</a:t>
            </a:r>
            <a:br>
              <a:rPr b="1" i="0" lang="en-US" sz="5400" u="none">
                <a:solidFill>
                  <a:srgbClr val="898989"/>
                </a:solidFill>
                <a:latin typeface="Calibri"/>
                <a:ea typeface="Calibri"/>
                <a:cs typeface="Calibri"/>
                <a:sym typeface="Calibri"/>
              </a:rPr>
            </a:br>
            <a:endParaRPr/>
          </a:p>
        </p:txBody>
      </p:sp>
      <p:sp>
        <p:nvSpPr>
          <p:cNvPr id="133" name="Google Shape;133;p5"/>
          <p:cNvSpPr txBox="1"/>
          <p:nvPr>
            <p:ph idx="4294967295" type="subTitle"/>
          </p:nvPr>
        </p:nvSpPr>
        <p:spPr>
          <a:xfrm>
            <a:off x="685800" y="1752600"/>
            <a:ext cx="7924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Crude plotting of hardcopy devices such as </a:t>
            </a:r>
            <a:r>
              <a:rPr b="1" i="0" lang="en-US" sz="2200" u="none" cap="none" strike="noStrike">
                <a:solidFill>
                  <a:schemeClr val="dk1"/>
                </a:solidFill>
                <a:latin typeface="Calibri"/>
                <a:ea typeface="Calibri"/>
                <a:cs typeface="Calibri"/>
                <a:sym typeface="Calibri"/>
              </a:rPr>
              <a:t>teletypes </a:t>
            </a:r>
            <a:r>
              <a:rPr b="0" i="0" lang="en-US" sz="2200" u="none" cap="none" strike="noStrike">
                <a:solidFill>
                  <a:schemeClr val="dk1"/>
                </a:solidFill>
                <a:latin typeface="Calibri"/>
                <a:ea typeface="Calibri"/>
                <a:cs typeface="Calibri"/>
                <a:sym typeface="Calibri"/>
              </a:rPr>
              <a:t>and </a:t>
            </a:r>
            <a:r>
              <a:rPr b="1" i="0" lang="en-US" sz="2200" u="none" cap="none" strike="noStrike">
                <a:solidFill>
                  <a:schemeClr val="dk1"/>
                </a:solidFill>
                <a:latin typeface="Calibri"/>
                <a:ea typeface="Calibri"/>
                <a:cs typeface="Calibri"/>
                <a:sym typeface="Calibri"/>
              </a:rPr>
              <a:t>line printers</a:t>
            </a:r>
            <a:r>
              <a:rPr b="0" i="0" lang="en-US" sz="2200" u="none" cap="none" strike="noStrike">
                <a:solidFill>
                  <a:schemeClr val="dk1"/>
                </a:solidFill>
                <a:latin typeface="Calibri"/>
                <a:ea typeface="Calibri"/>
                <a:cs typeface="Calibri"/>
                <a:sym typeface="Calibri"/>
              </a:rPr>
              <a:t> dates from the early days of computing</a:t>
            </a:r>
            <a:endParaRPr/>
          </a:p>
        </p:txBody>
      </p:sp>
      <p:sp>
        <p:nvSpPr>
          <p:cNvPr id="134" name="Google Shape;134;p5"/>
          <p:cNvSpPr txBox="1"/>
          <p:nvPr/>
        </p:nvSpPr>
        <p:spPr>
          <a:xfrm>
            <a:off x="685800" y="2859024"/>
            <a:ext cx="7924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a:t>
            </a:r>
            <a:r>
              <a:rPr b="1" i="0" lang="en-US" sz="2200" u="none" cap="none" strike="noStrike">
                <a:solidFill>
                  <a:schemeClr val="dk1"/>
                </a:solidFill>
                <a:latin typeface="Calibri"/>
                <a:ea typeface="Calibri"/>
                <a:cs typeface="Calibri"/>
                <a:sym typeface="Calibri"/>
              </a:rPr>
              <a:t>whirlwind computer</a:t>
            </a:r>
            <a:r>
              <a:rPr b="0" i="0" lang="en-US" sz="2200" u="none" cap="none" strike="noStrike">
                <a:solidFill>
                  <a:schemeClr val="dk1"/>
                </a:solidFill>
                <a:latin typeface="Calibri"/>
                <a:ea typeface="Calibri"/>
                <a:cs typeface="Calibri"/>
                <a:sym typeface="Calibri"/>
              </a:rPr>
              <a:t> developed in 1950 at the Massachusetts Institute of Technology (MIT) had </a:t>
            </a:r>
            <a:r>
              <a:rPr b="1" i="0" lang="en-US" sz="2200" u="none" cap="none" strike="noStrike">
                <a:solidFill>
                  <a:schemeClr val="dk1"/>
                </a:solidFill>
                <a:latin typeface="Calibri"/>
                <a:ea typeface="Calibri"/>
                <a:cs typeface="Calibri"/>
                <a:sym typeface="Calibri"/>
              </a:rPr>
              <a:t>computer driven CRT displays</a:t>
            </a:r>
            <a:r>
              <a:rPr b="0" i="0" lang="en-US" sz="2200" u="none" cap="none" strike="noStrike">
                <a:solidFill>
                  <a:schemeClr val="dk1"/>
                </a:solidFill>
                <a:latin typeface="Calibri"/>
                <a:ea typeface="Calibri"/>
                <a:cs typeface="Calibri"/>
                <a:sym typeface="Calibri"/>
              </a:rPr>
              <a:t> for output. </a:t>
            </a:r>
            <a:endParaRPr/>
          </a:p>
        </p:txBody>
      </p:sp>
      <p:sp>
        <p:nvSpPr>
          <p:cNvPr id="135" name="Google Shape;135;p5"/>
          <p:cNvSpPr txBox="1"/>
          <p:nvPr/>
        </p:nvSpPr>
        <p:spPr>
          <a:xfrm>
            <a:off x="762000" y="3200400"/>
            <a:ext cx="73152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 name="Google Shape;136;p5"/>
          <p:cNvSpPr txBox="1"/>
          <p:nvPr/>
        </p:nvSpPr>
        <p:spPr>
          <a:xfrm>
            <a:off x="762000" y="5410200"/>
            <a:ext cx="79248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whirlwind.jpg" id="137" name="Google Shape;137;p5"/>
          <p:cNvPicPr preferRelativeResize="0"/>
          <p:nvPr/>
        </p:nvPicPr>
        <p:blipFill rotWithShape="1">
          <a:blip r:embed="rId3">
            <a:alphaModFix/>
          </a:blip>
          <a:srcRect b="0" l="0" r="0" t="0"/>
          <a:stretch/>
        </p:blipFill>
        <p:spPr>
          <a:xfrm>
            <a:off x="685800" y="4025900"/>
            <a:ext cx="3657600" cy="2222500"/>
          </a:xfrm>
          <a:prstGeom prst="rect">
            <a:avLst/>
          </a:prstGeom>
          <a:noFill/>
          <a:ln>
            <a:noFill/>
          </a:ln>
        </p:spPr>
      </p:pic>
      <p:sp>
        <p:nvSpPr>
          <p:cNvPr id="138" name="Google Shape;138;p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39" name="Google Shape;139;p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pic>
        <p:nvPicPr>
          <p:cNvPr id="140" name="Google Shape;140;p5"/>
          <p:cNvPicPr preferRelativeResize="0"/>
          <p:nvPr/>
        </p:nvPicPr>
        <p:blipFill rotWithShape="1">
          <a:blip r:embed="rId4">
            <a:alphaModFix/>
          </a:blip>
          <a:srcRect b="0" l="0" r="0" t="0"/>
          <a:stretch/>
        </p:blipFill>
        <p:spPr>
          <a:xfrm>
            <a:off x="5227637" y="3951287"/>
            <a:ext cx="3835400" cy="287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b="0" i="0" lang="en-US" sz="4800" u="none">
                <a:solidFill>
                  <a:schemeClr val="dk1"/>
                </a:solidFill>
                <a:latin typeface="Calibri"/>
                <a:ea typeface="Calibri"/>
                <a:cs typeface="Calibri"/>
                <a:sym typeface="Calibri"/>
              </a:rPr>
              <a:t>Gas plasma monitor</a:t>
            </a:r>
            <a:endParaRPr/>
          </a:p>
        </p:txBody>
      </p:sp>
      <p:pic>
        <p:nvPicPr>
          <p:cNvPr id="583" name="Google Shape;583;p51"/>
          <p:cNvPicPr preferRelativeResize="0"/>
          <p:nvPr/>
        </p:nvPicPr>
        <p:blipFill rotWithShape="1">
          <a:blip r:embed="rId3">
            <a:alphaModFix/>
          </a:blip>
          <a:srcRect b="0" l="0" r="0" t="0"/>
          <a:stretch/>
        </p:blipFill>
        <p:spPr>
          <a:xfrm>
            <a:off x="1600200" y="1600200"/>
            <a:ext cx="5486400" cy="46751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2"/>
          <p:cNvSpPr txBox="1"/>
          <p:nvPr>
            <p:ph idx="1" type="body"/>
          </p:nvPr>
        </p:nvSpPr>
        <p:spPr>
          <a:xfrm>
            <a:off x="457200" y="838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None/>
            </a:pPr>
            <a:r>
              <a:rPr b="1" i="0" lang="en-US" sz="3200" u="none">
                <a:solidFill>
                  <a:schemeClr val="dk1"/>
                </a:solidFill>
                <a:latin typeface="Calibri"/>
                <a:ea typeface="Calibri"/>
                <a:cs typeface="Calibri"/>
                <a:sym typeface="Calibri"/>
              </a:rPr>
              <a:t>ADVANTAGES:</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1. Refreshing is not required.</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2. Produce a very steady image free of Flicker.</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3. Less bulky than a CRT.</a:t>
            </a:r>
            <a:endParaRPr/>
          </a:p>
          <a:p>
            <a:pPr indent="-342900" lvl="0" marL="342900" rtl="0" algn="l">
              <a:lnSpc>
                <a:spcPct val="100000"/>
              </a:lnSpc>
              <a:spcBef>
                <a:spcPts val="640"/>
              </a:spcBef>
              <a:spcAft>
                <a:spcPts val="0"/>
              </a:spcAft>
              <a:buClr>
                <a:schemeClr val="dk1"/>
              </a:buClr>
              <a:buSzPts val="3200"/>
              <a:buNone/>
            </a:pPr>
            <a:r>
              <a:t/>
            </a:r>
            <a:endParaRPr b="1" i="0" sz="3200" u="none">
              <a:solidFill>
                <a:schemeClr val="dk1"/>
              </a:solidFill>
              <a:latin typeface="Calibri"/>
              <a:ea typeface="Calibri"/>
              <a:cs typeface="Calibri"/>
              <a:sym typeface="Calibri"/>
            </a:endParaRPr>
          </a:p>
          <a:p>
            <a:pPr indent="-342900" lvl="0" marL="342900" rtl="0" algn="l">
              <a:lnSpc>
                <a:spcPct val="100000"/>
              </a:lnSpc>
              <a:spcBef>
                <a:spcPts val="640"/>
              </a:spcBef>
              <a:spcAft>
                <a:spcPts val="0"/>
              </a:spcAft>
              <a:buClr>
                <a:schemeClr val="dk1"/>
              </a:buClr>
              <a:buSzPts val="3200"/>
              <a:buNone/>
            </a:pPr>
            <a:r>
              <a:rPr b="1" i="0" lang="en-US" sz="3200" u="none">
                <a:solidFill>
                  <a:schemeClr val="dk1"/>
                </a:solidFill>
                <a:latin typeface="Calibri"/>
                <a:ea typeface="Calibri"/>
                <a:cs typeface="Calibri"/>
                <a:sym typeface="Calibri"/>
              </a:rPr>
              <a:t>DISADVANTAGES:</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1. Poor resolution of up to 60 d.p.i.</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2. It requires complex addressing and wiring.</a:t>
            </a:r>
            <a:endParaRPr/>
          </a:p>
          <a:p>
            <a:pPr indent="-342900" lvl="0" marL="342900" rtl="0" algn="l">
              <a:lnSpc>
                <a:spcPct val="100000"/>
              </a:lnSpc>
              <a:spcBef>
                <a:spcPts val="640"/>
              </a:spcBef>
              <a:spcAft>
                <a:spcPts val="0"/>
              </a:spcAft>
              <a:buClr>
                <a:schemeClr val="dk1"/>
              </a:buClr>
              <a:buSzPts val="3200"/>
              <a:buNone/>
            </a:pPr>
            <a:r>
              <a:rPr b="0" i="0" lang="en-US" sz="3200" u="none">
                <a:solidFill>
                  <a:schemeClr val="dk1"/>
                </a:solidFill>
                <a:latin typeface="Calibri"/>
                <a:ea typeface="Calibri"/>
                <a:cs typeface="Calibri"/>
                <a:sym typeface="Calibri"/>
              </a:rPr>
              <a:t>3. It is costlier than CRT.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p:nvPr/>
        </p:nvSpPr>
        <p:spPr>
          <a:xfrm>
            <a:off x="609600" y="609600"/>
            <a:ext cx="7848600" cy="5715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Hard Copy Devices</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Printers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Printed output  is referred to as </a:t>
            </a:r>
            <a:r>
              <a:rPr b="1" i="0" lang="en-US" sz="2400" u="none">
                <a:solidFill>
                  <a:schemeClr val="dk1"/>
                </a:solidFill>
                <a:latin typeface="Calibri"/>
                <a:ea typeface="Calibri"/>
                <a:cs typeface="Calibri"/>
                <a:sym typeface="Calibri"/>
              </a:rPr>
              <a:t>hard</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copy</a:t>
            </a:r>
            <a:r>
              <a:rPr b="0" i="0" lang="en-US" sz="2400" u="none">
                <a:solidFill>
                  <a:schemeClr val="dk1"/>
                </a:solidFill>
                <a:latin typeface="Calibri"/>
                <a:ea typeface="Calibri"/>
                <a:cs typeface="Calibri"/>
                <a:sym typeface="Calibri"/>
              </a:rPr>
              <a:t> and do not require electric power as they are printed on papers to read after printing and provide permanent  readable form  information</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According to how they print printers can be of different types:</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Character</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printers</a:t>
            </a:r>
            <a:r>
              <a:rPr b="0" i="0" lang="en-US" sz="2400" u="none">
                <a:solidFill>
                  <a:schemeClr val="dk1"/>
                </a:solidFill>
                <a:latin typeface="Calibri"/>
                <a:ea typeface="Calibri"/>
                <a:cs typeface="Calibri"/>
                <a:sym typeface="Calibri"/>
              </a:rPr>
              <a:t> prints one character of a text at a time</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Line</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printer</a:t>
            </a:r>
            <a:r>
              <a:rPr b="0" i="0" lang="en-US" sz="2400" u="none">
                <a:solidFill>
                  <a:schemeClr val="dk1"/>
                </a:solidFill>
                <a:latin typeface="Calibri"/>
                <a:ea typeface="Calibri"/>
                <a:cs typeface="Calibri"/>
                <a:sym typeface="Calibri"/>
              </a:rPr>
              <a:t> prints one line of the text at a time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 </a:t>
            </a:r>
            <a:r>
              <a:rPr b="1" i="0" lang="en-US" sz="2400" u="none">
                <a:solidFill>
                  <a:schemeClr val="dk1"/>
                </a:solidFill>
                <a:latin typeface="Calibri"/>
                <a:ea typeface="Calibri"/>
                <a:cs typeface="Calibri"/>
                <a:sym typeface="Calibri"/>
              </a:rPr>
              <a:t>page</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printer</a:t>
            </a:r>
            <a:r>
              <a:rPr b="0" i="0" lang="en-US" sz="2400" u="none">
                <a:solidFill>
                  <a:schemeClr val="dk1"/>
                </a:solidFill>
                <a:latin typeface="Calibri"/>
                <a:ea typeface="Calibri"/>
                <a:cs typeface="Calibri"/>
                <a:sym typeface="Calibri"/>
              </a:rPr>
              <a:t> prints one page of the text a t a time</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a:t>
            </a:r>
            <a:endParaRPr/>
          </a:p>
        </p:txBody>
      </p:sp>
      <p:sp>
        <p:nvSpPr>
          <p:cNvPr id="595" name="Google Shape;595;p5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596" name="Google Shape;596;p5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4"/>
          <p:cNvSpPr/>
          <p:nvPr/>
        </p:nvSpPr>
        <p:spPr>
          <a:xfrm>
            <a:off x="609600" y="457200"/>
            <a:ext cx="7848600" cy="58674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According to the technology used printers produce output by either </a:t>
            </a:r>
            <a:r>
              <a:rPr b="1" i="0" lang="en-US" sz="2400" u="none">
                <a:solidFill>
                  <a:schemeClr val="dk1"/>
                </a:solidFill>
                <a:latin typeface="Calibri"/>
                <a:ea typeface="Calibri"/>
                <a:cs typeface="Calibri"/>
                <a:sym typeface="Calibri"/>
              </a:rPr>
              <a:t>impact</a:t>
            </a:r>
            <a:r>
              <a:rPr b="0" i="0" lang="en-US" sz="2400" u="none">
                <a:solidFill>
                  <a:schemeClr val="dk1"/>
                </a:solidFill>
                <a:latin typeface="Calibri"/>
                <a:ea typeface="Calibri"/>
                <a:cs typeface="Calibri"/>
                <a:sym typeface="Calibri"/>
              </a:rPr>
              <a:t> or </a:t>
            </a:r>
            <a:r>
              <a:rPr b="1" i="0" lang="en-US" sz="2400" u="none">
                <a:solidFill>
                  <a:schemeClr val="dk1"/>
                </a:solidFill>
                <a:latin typeface="Calibri"/>
                <a:ea typeface="Calibri"/>
                <a:cs typeface="Calibri"/>
                <a:sym typeface="Calibri"/>
              </a:rPr>
              <a:t>non</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impact</a:t>
            </a:r>
            <a:r>
              <a:rPr b="0" i="0" lang="en-US" sz="2400" u="none">
                <a:solidFill>
                  <a:schemeClr val="dk1"/>
                </a:solidFill>
                <a:latin typeface="Calibri"/>
                <a:ea typeface="Calibri"/>
                <a:cs typeface="Calibri"/>
                <a:sym typeface="Calibri"/>
              </a:rPr>
              <a:t> methods</a:t>
            </a:r>
            <a:endParaRPr/>
          </a:p>
          <a:p>
            <a:pPr indent="0" lvl="0" marL="0" marR="0" rtl="0" algn="l">
              <a:lnSpc>
                <a:spcPct val="100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Impact printers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Impact printers </a:t>
            </a:r>
            <a:r>
              <a:rPr b="1" i="0" lang="en-US" sz="2400" u="none">
                <a:solidFill>
                  <a:schemeClr val="dk1"/>
                </a:solidFill>
                <a:latin typeface="Calibri"/>
                <a:ea typeface="Calibri"/>
                <a:cs typeface="Calibri"/>
                <a:sym typeface="Calibri"/>
              </a:rPr>
              <a:t>press the formed character faces</a:t>
            </a:r>
            <a:r>
              <a:rPr b="0" i="0" lang="en-US" sz="2400" u="none">
                <a:solidFill>
                  <a:schemeClr val="dk1"/>
                </a:solidFill>
                <a:latin typeface="Calibri"/>
                <a:ea typeface="Calibri"/>
                <a:cs typeface="Calibri"/>
                <a:sym typeface="Calibri"/>
              </a:rPr>
              <a:t> against an inked ribbon onto paper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Individual characters or graphics patterns are obtained by retracting certain pins so that    the remaining pins form the pattern to be printed.</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Non-Impact Printers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Non impact printers </a:t>
            </a:r>
            <a:r>
              <a:rPr b="1" i="0" lang="en-US" sz="2400" u="none">
                <a:solidFill>
                  <a:schemeClr val="dk1"/>
                </a:solidFill>
                <a:latin typeface="Calibri"/>
                <a:ea typeface="Calibri"/>
                <a:cs typeface="Calibri"/>
                <a:sym typeface="Calibri"/>
              </a:rPr>
              <a:t>use laser techniques, ink-jet sprays</a:t>
            </a:r>
            <a:r>
              <a:rPr b="0" i="0" lang="en-US" sz="2400" u="none">
                <a:solidFill>
                  <a:schemeClr val="dk1"/>
                </a:solidFill>
                <a:latin typeface="Calibri"/>
                <a:ea typeface="Calibri"/>
                <a:cs typeface="Calibri"/>
                <a:sym typeface="Calibri"/>
              </a:rPr>
              <a:t> etc to get images onto paper.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02" name="Google Shape;602;p5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03" name="Google Shape;603;p5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p:nvPr/>
        </p:nvSpPr>
        <p:spPr>
          <a:xfrm>
            <a:off x="609600" y="0"/>
            <a:ext cx="7848600" cy="3429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Ink-jet Devices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Ink-jet methods produce output by </a:t>
            </a:r>
            <a:r>
              <a:rPr b="1" i="0" lang="en-US" sz="2400" u="none">
                <a:solidFill>
                  <a:schemeClr val="dk1"/>
                </a:solidFill>
                <a:latin typeface="Calibri"/>
                <a:ea typeface="Calibri"/>
                <a:cs typeface="Calibri"/>
                <a:sym typeface="Calibri"/>
              </a:rPr>
              <a:t>squirting</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ink</a:t>
            </a:r>
            <a:r>
              <a:rPr b="0" i="0" lang="en-US" sz="2400" u="none">
                <a:solidFill>
                  <a:schemeClr val="dk1"/>
                </a:solidFill>
                <a:latin typeface="Calibri"/>
                <a:ea typeface="Calibri"/>
                <a:cs typeface="Calibri"/>
                <a:sym typeface="Calibri"/>
              </a:rPr>
              <a:t> in horizontal rows across a roll of paper wrapped on a drum.</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When a heater is activated a drop of ink is exploded onto the paper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09" name="Google Shape;609;p5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10" name="Google Shape;610;p5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descr="ink jet" id="611" name="Google Shape;611;p55"/>
          <p:cNvPicPr preferRelativeResize="0"/>
          <p:nvPr/>
        </p:nvPicPr>
        <p:blipFill rotWithShape="1">
          <a:blip r:embed="rId3">
            <a:alphaModFix/>
          </a:blip>
          <a:srcRect b="0" l="0" r="0" t="0"/>
          <a:stretch/>
        </p:blipFill>
        <p:spPr>
          <a:xfrm>
            <a:off x="4267200" y="3667125"/>
            <a:ext cx="4581525" cy="2867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6"/>
          <p:cNvSpPr/>
          <p:nvPr/>
        </p:nvSpPr>
        <p:spPr>
          <a:xfrm>
            <a:off x="152400" y="76200"/>
            <a:ext cx="7848600" cy="5029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Laser Devices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These are</a:t>
            </a:r>
            <a:r>
              <a:rPr b="1" i="0" lang="en-US" sz="2400" u="none">
                <a:solidFill>
                  <a:schemeClr val="dk1"/>
                </a:solidFill>
                <a:latin typeface="Calibri"/>
                <a:ea typeface="Calibri"/>
                <a:cs typeface="Calibri"/>
                <a:sym typeface="Calibri"/>
              </a:rPr>
              <a:t> page printers</a:t>
            </a: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They use </a:t>
            </a:r>
            <a:r>
              <a:rPr b="1" i="0" lang="en-US" sz="2400" u="none">
                <a:solidFill>
                  <a:schemeClr val="dk1"/>
                </a:solidFill>
                <a:latin typeface="Calibri"/>
                <a:ea typeface="Calibri"/>
                <a:cs typeface="Calibri"/>
                <a:sym typeface="Calibri"/>
              </a:rPr>
              <a:t>laser beam</a:t>
            </a:r>
            <a:r>
              <a:rPr b="0" i="0" lang="en-US" sz="2400" u="none">
                <a:solidFill>
                  <a:schemeClr val="dk1"/>
                </a:solidFill>
                <a:latin typeface="Calibri"/>
                <a:ea typeface="Calibri"/>
                <a:cs typeface="Calibri"/>
                <a:sym typeface="Calibri"/>
              </a:rPr>
              <a:t> to produce an image of the page containing text graphics on a photosensitive drum which is coated with negatively charge photo conductive material</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In a laser device a laser beam creates a charge distribution on a rotating drum coated with a photo electric material such as selenium. Toner is applied to drum and then transferred to paper.</a:t>
            </a:r>
            <a:endParaRPr/>
          </a:p>
        </p:txBody>
      </p:sp>
      <p:sp>
        <p:nvSpPr>
          <p:cNvPr id="617" name="Google Shape;617;p5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18" name="Google Shape;618;p5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descr="laser printer" id="619" name="Google Shape;619;p56"/>
          <p:cNvPicPr preferRelativeResize="0"/>
          <p:nvPr/>
        </p:nvPicPr>
        <p:blipFill rotWithShape="1">
          <a:blip r:embed="rId3">
            <a:alphaModFix/>
          </a:blip>
          <a:srcRect b="0" l="0" r="0" t="0"/>
          <a:stretch/>
        </p:blipFill>
        <p:spPr>
          <a:xfrm>
            <a:off x="5181600" y="4114800"/>
            <a:ext cx="4038600" cy="2657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7"/>
          <p:cNvSpPr/>
          <p:nvPr/>
        </p:nvSpPr>
        <p:spPr>
          <a:xfrm>
            <a:off x="304800" y="228600"/>
            <a:ext cx="7848600" cy="5029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Potters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Plotter is a device that draws pictures on paper based on commands from a computer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They are used to produce precise and good quality graphics and drawing under computers control</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They use motor driven ink pen or ink jet to draw graphic or drawings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Drawings can be prepared on paper, Velluym or Mylar (Polyester film)</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a:t>
            </a:r>
            <a:endParaRPr/>
          </a:p>
        </p:txBody>
      </p:sp>
      <p:sp>
        <p:nvSpPr>
          <p:cNvPr id="625" name="Google Shape;625;p5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26" name="Google Shape;626;p5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descr="drum plotter" id="627" name="Google Shape;627;p57"/>
          <p:cNvPicPr preferRelativeResize="0"/>
          <p:nvPr/>
        </p:nvPicPr>
        <p:blipFill rotWithShape="1">
          <a:blip r:embed="rId3">
            <a:alphaModFix/>
          </a:blip>
          <a:srcRect b="0" l="0" r="0" t="0"/>
          <a:stretch/>
        </p:blipFill>
        <p:spPr>
          <a:xfrm>
            <a:off x="5791200" y="4529137"/>
            <a:ext cx="3048000" cy="21764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8"/>
          <p:cNvSpPr txBox="1"/>
          <p:nvPr>
            <p:ph type="ctrTitle"/>
          </p:nvPr>
        </p:nvSpPr>
        <p:spPr>
          <a:xfrm>
            <a:off x="68580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34" name="Google Shape;634;p58"/>
          <p:cNvSpPr/>
          <p:nvPr/>
        </p:nvSpPr>
        <p:spPr>
          <a:xfrm>
            <a:off x="533400" y="762000"/>
            <a:ext cx="7848600" cy="28194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Fluorescence / Phosphorescence</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phosphors fluorescence is the light emitted as the very unstable electrons lose their excess energy whole the phosphor is being struck by electrons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Phosphorescence is the light given off by the return of the relatively more stable excited electrons to their unexcited state once the electron beam excitation is removed</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5" name="Google Shape;635;p5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36" name="Google Shape;636;p58"/>
          <p:cNvSpPr txBox="1"/>
          <p:nvPr/>
        </p:nvSpPr>
        <p:spPr>
          <a:xfrm>
            <a:off x="1524000" y="6356350"/>
            <a:ext cx="5943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descr="Why do fluorescent or phosphorescent substances glow and what is the  difference between both of them? - Quora" id="637" name="Google Shape;637;p58"/>
          <p:cNvSpPr txBox="1"/>
          <p:nvPr/>
        </p:nvSpPr>
        <p:spPr>
          <a:xfrm>
            <a:off x="155575" y="-144462"/>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Why do fluorescent or phosphorescent substances glow and what is the  difference between both of them? - Quora" id="638" name="Google Shape;638;p58"/>
          <p:cNvSpPr txBox="1"/>
          <p:nvPr/>
        </p:nvSpPr>
        <p:spPr>
          <a:xfrm>
            <a:off x="307975" y="79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descr="Why do fluorescent or phosphorescent substances glow and what is the  difference between both of them? - Quora" id="639" name="Google Shape;639;p58"/>
          <p:cNvSpPr txBox="1"/>
          <p:nvPr/>
        </p:nvSpPr>
        <p:spPr>
          <a:xfrm>
            <a:off x="460375" y="16033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640" name="Google Shape;640;p58"/>
          <p:cNvPicPr preferRelativeResize="0"/>
          <p:nvPr/>
        </p:nvPicPr>
        <p:blipFill rotWithShape="1">
          <a:blip r:embed="rId3">
            <a:alphaModFix/>
          </a:blip>
          <a:srcRect b="0" l="0" r="0" t="0"/>
          <a:stretch/>
        </p:blipFill>
        <p:spPr>
          <a:xfrm>
            <a:off x="990600" y="3724275"/>
            <a:ext cx="2781300" cy="267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9"/>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46" name="Google Shape;646;p59"/>
          <p:cNvSpPr txBox="1"/>
          <p:nvPr>
            <p:ph idx="1" type="subTitle"/>
          </p:nvPr>
        </p:nvSpPr>
        <p:spPr>
          <a:xfrm>
            <a:off x="0" y="1295400"/>
            <a:ext cx="9144000" cy="4648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solidFill>
                <a:srgbClr val="888888"/>
              </a:solidFill>
            </a:endParaRPr>
          </a:p>
        </p:txBody>
      </p:sp>
      <p:sp>
        <p:nvSpPr>
          <p:cNvPr id="647" name="Google Shape;647;p59"/>
          <p:cNvSpPr/>
          <p:nvPr/>
        </p:nvSpPr>
        <p:spPr>
          <a:xfrm>
            <a:off x="0" y="1676400"/>
            <a:ext cx="7848600" cy="4572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Persistence</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phosphor’s persistence is defined as the time from the removal of excitation to the moment when phosphorescence has decay to 10 percent of the initial light output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range of persistence of different phosphors can reach many seconds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phosphors used for graphics display devices usually have persistence of 10 to 60 micro seconds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phosphor with low persistence is useful for animation and a high persistence phosphor is useful to highly complex static pictures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8" name="Google Shape;648;p5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pic>
        <p:nvPicPr>
          <p:cNvPr id="649" name="Google Shape;649;p59"/>
          <p:cNvPicPr preferRelativeResize="0"/>
          <p:nvPr/>
        </p:nvPicPr>
        <p:blipFill rotWithShape="1">
          <a:blip r:embed="rId3">
            <a:alphaModFix/>
          </a:blip>
          <a:srcRect b="0" l="0" r="0" t="0"/>
          <a:stretch/>
        </p:blipFill>
        <p:spPr>
          <a:xfrm>
            <a:off x="6705600" y="381000"/>
            <a:ext cx="2032000" cy="1346200"/>
          </a:xfrm>
          <a:prstGeom prst="rect">
            <a:avLst/>
          </a:prstGeom>
          <a:noFill/>
          <a:ln>
            <a:noFill/>
          </a:ln>
        </p:spPr>
      </p:pic>
      <p:sp>
        <p:nvSpPr>
          <p:cNvPr id="650" name="Google Shape;650;p59"/>
          <p:cNvSpPr txBox="1"/>
          <p:nvPr/>
        </p:nvSpPr>
        <p:spPr>
          <a:xfrm>
            <a:off x="2286000" y="6356350"/>
            <a:ext cx="4953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0"/>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56" name="Google Shape;656;p60"/>
          <p:cNvSpPr/>
          <p:nvPr/>
        </p:nvSpPr>
        <p:spPr>
          <a:xfrm>
            <a:off x="609600" y="1066800"/>
            <a:ext cx="7848600" cy="29718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Refresh rate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refresh rate is the number of times per second the image is redrawn to give a feeling of un-flickering pictures and it is usually 50 per second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As the refresh rate decreases flicker develops because the eye can no longer integrate the individual light impulses coming from a pixel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refresh rate above which a picture stops flickering and fuses into a steady image is called the critical fusion frequency (CFF)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657" name="Google Shape;657;p6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58" name="Google Shape;658;p60"/>
          <p:cNvSpPr txBox="1"/>
          <p:nvPr/>
        </p:nvSpPr>
        <p:spPr>
          <a:xfrm>
            <a:off x="2438400" y="6356350"/>
            <a:ext cx="5181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659" name="Google Shape;659;p60"/>
          <p:cNvPicPr preferRelativeResize="0"/>
          <p:nvPr/>
        </p:nvPicPr>
        <p:blipFill rotWithShape="1">
          <a:blip r:embed="rId3">
            <a:alphaModFix/>
          </a:blip>
          <a:srcRect b="0" l="0" r="0" t="0"/>
          <a:stretch/>
        </p:blipFill>
        <p:spPr>
          <a:xfrm>
            <a:off x="838200" y="4191000"/>
            <a:ext cx="3048000" cy="228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type="ctrTitle"/>
          </p:nvPr>
        </p:nvSpPr>
        <p:spPr>
          <a:xfrm>
            <a:off x="609600" y="51117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Early History of Computer Graphics</a:t>
            </a:r>
            <a:br>
              <a:rPr b="1" i="0" lang="en-US" sz="5400" u="none">
                <a:solidFill>
                  <a:srgbClr val="898989"/>
                </a:solidFill>
                <a:latin typeface="Calibri"/>
                <a:ea typeface="Calibri"/>
                <a:cs typeface="Calibri"/>
                <a:sym typeface="Calibri"/>
              </a:rPr>
            </a:br>
            <a:endParaRPr/>
          </a:p>
        </p:txBody>
      </p:sp>
      <p:sp>
        <p:nvSpPr>
          <p:cNvPr id="146" name="Google Shape;146;p6"/>
          <p:cNvSpPr txBox="1"/>
          <p:nvPr/>
        </p:nvSpPr>
        <p:spPr>
          <a:xfrm>
            <a:off x="762000" y="3200400"/>
            <a:ext cx="7315200" cy="1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7" name="Google Shape;147;p6"/>
          <p:cNvSpPr txBox="1"/>
          <p:nvPr/>
        </p:nvSpPr>
        <p:spPr>
          <a:xfrm>
            <a:off x="762000" y="3072384"/>
            <a:ext cx="7924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a:t>
            </a:r>
            <a:r>
              <a:rPr b="1" i="0" lang="en-US" sz="2200" u="none" cap="none" strike="noStrike">
                <a:solidFill>
                  <a:schemeClr val="dk1"/>
                </a:solidFill>
                <a:latin typeface="Calibri"/>
                <a:ea typeface="Calibri"/>
                <a:cs typeface="Calibri"/>
                <a:sym typeface="Calibri"/>
              </a:rPr>
              <a:t>General Motors </a:t>
            </a:r>
            <a:r>
              <a:rPr b="0" i="0" lang="en-US" sz="2200" u="none" cap="none" strike="noStrike">
                <a:solidFill>
                  <a:schemeClr val="dk1"/>
                </a:solidFill>
                <a:latin typeface="Calibri"/>
                <a:ea typeface="Calibri"/>
                <a:cs typeface="Calibri"/>
                <a:sym typeface="Calibri"/>
              </a:rPr>
              <a:t>DAC system for </a:t>
            </a:r>
            <a:r>
              <a:rPr b="1" i="0" lang="en-US" sz="2200" u="none" cap="none" strike="noStrike">
                <a:solidFill>
                  <a:schemeClr val="dk1"/>
                </a:solidFill>
                <a:latin typeface="Calibri"/>
                <a:ea typeface="Calibri"/>
                <a:cs typeface="Calibri"/>
                <a:sym typeface="Calibri"/>
              </a:rPr>
              <a:t>automobile design</a:t>
            </a:r>
            <a:r>
              <a:rPr b="0" i="0" lang="en-US" sz="2200" u="none" cap="none" strike="noStrike">
                <a:solidFill>
                  <a:schemeClr val="dk1"/>
                </a:solidFill>
                <a:latin typeface="Calibri"/>
                <a:ea typeface="Calibri"/>
                <a:cs typeface="Calibri"/>
                <a:sym typeface="Calibri"/>
              </a:rPr>
              <a:t> and the </a:t>
            </a:r>
            <a:r>
              <a:rPr b="1" i="0" lang="en-US" sz="2200" u="none" cap="none" strike="noStrike">
                <a:solidFill>
                  <a:schemeClr val="dk1"/>
                </a:solidFill>
                <a:latin typeface="Calibri"/>
                <a:ea typeface="Calibri"/>
                <a:cs typeface="Calibri"/>
                <a:sym typeface="Calibri"/>
              </a:rPr>
              <a:t>Itek-Digitek system</a:t>
            </a:r>
            <a:r>
              <a:rPr b="0" i="0" lang="en-US" sz="2200" u="none" cap="none" strike="noStrike">
                <a:solidFill>
                  <a:schemeClr val="dk1"/>
                </a:solidFill>
                <a:latin typeface="Calibri"/>
                <a:ea typeface="Calibri"/>
                <a:cs typeface="Calibri"/>
                <a:sym typeface="Calibri"/>
              </a:rPr>
              <a:t> for </a:t>
            </a:r>
            <a:r>
              <a:rPr b="1" i="0" lang="en-US" sz="2200" u="none" cap="none" strike="noStrike">
                <a:solidFill>
                  <a:schemeClr val="dk1"/>
                </a:solidFill>
                <a:latin typeface="Calibri"/>
                <a:ea typeface="Calibri"/>
                <a:cs typeface="Calibri"/>
                <a:sym typeface="Calibri"/>
              </a:rPr>
              <a:t>lens design </a:t>
            </a:r>
            <a:endParaRPr/>
          </a:p>
        </p:txBody>
      </p:sp>
      <p:sp>
        <p:nvSpPr>
          <p:cNvPr id="148" name="Google Shape;148;p6"/>
          <p:cNvSpPr/>
          <p:nvPr/>
        </p:nvSpPr>
        <p:spPr>
          <a:xfrm>
            <a:off x="762000" y="1676400"/>
            <a:ext cx="7924800" cy="1384995"/>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SAGE</a:t>
            </a:r>
            <a:r>
              <a:rPr b="0" i="0" lang="en-US" sz="2200" u="none" cap="none" strike="noStrike">
                <a:solidFill>
                  <a:schemeClr val="dk1"/>
                </a:solidFill>
                <a:latin typeface="Calibri"/>
                <a:ea typeface="Calibri"/>
                <a:cs typeface="Calibri"/>
                <a:sym typeface="Calibri"/>
              </a:rPr>
              <a:t> air-defense system developed in the middle 1950s was the first to </a:t>
            </a:r>
            <a:r>
              <a:rPr b="1" i="0" lang="en-US" sz="2200" u="none" cap="none" strike="noStrike">
                <a:solidFill>
                  <a:schemeClr val="dk1"/>
                </a:solidFill>
                <a:latin typeface="Calibri"/>
                <a:ea typeface="Calibri"/>
                <a:cs typeface="Calibri"/>
                <a:sym typeface="Calibri"/>
              </a:rPr>
              <a:t>use command </a:t>
            </a:r>
            <a:r>
              <a:rPr b="0" i="0" lang="en-US" sz="2200" u="none" cap="none" strike="noStrike">
                <a:solidFill>
                  <a:schemeClr val="dk1"/>
                </a:solidFill>
                <a:latin typeface="Calibri"/>
                <a:ea typeface="Calibri"/>
                <a:cs typeface="Calibri"/>
                <a:sym typeface="Calibri"/>
              </a:rPr>
              <a:t>and </a:t>
            </a:r>
            <a:r>
              <a:rPr b="1" i="0" lang="en-US" sz="2200" u="none" cap="none" strike="noStrike">
                <a:solidFill>
                  <a:schemeClr val="dk1"/>
                </a:solidFill>
                <a:latin typeface="Calibri"/>
                <a:ea typeface="Calibri"/>
                <a:cs typeface="Calibri"/>
                <a:sym typeface="Calibri"/>
              </a:rPr>
              <a:t>control CRT display consoles</a:t>
            </a:r>
            <a:r>
              <a:rPr b="0" i="0" lang="en-US" sz="2200" u="none" cap="none" strike="noStrike">
                <a:solidFill>
                  <a:schemeClr val="dk1"/>
                </a:solidFill>
                <a:latin typeface="Calibri"/>
                <a:ea typeface="Calibri"/>
                <a:cs typeface="Calibri"/>
                <a:sym typeface="Calibri"/>
              </a:rPr>
              <a:t> on which operators identified targets with light pens </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(hand held pointing devices that sense light emitted by objects on the screen)</a:t>
            </a:r>
            <a:endParaRPr/>
          </a:p>
        </p:txBody>
      </p:sp>
      <p:pic>
        <p:nvPicPr>
          <p:cNvPr descr="guys_at_computers.gif" id="149" name="Google Shape;149;p6"/>
          <p:cNvPicPr preferRelativeResize="0"/>
          <p:nvPr/>
        </p:nvPicPr>
        <p:blipFill rotWithShape="1">
          <a:blip r:embed="rId3">
            <a:alphaModFix/>
          </a:blip>
          <a:srcRect b="0" l="0" r="0" t="0"/>
          <a:stretch/>
        </p:blipFill>
        <p:spPr>
          <a:xfrm>
            <a:off x="4394200" y="4267200"/>
            <a:ext cx="1504950" cy="2019300"/>
          </a:xfrm>
          <a:prstGeom prst="rect">
            <a:avLst/>
          </a:prstGeom>
          <a:noFill/>
          <a:ln>
            <a:noFill/>
          </a:ln>
        </p:spPr>
      </p:pic>
      <p:pic>
        <p:nvPicPr>
          <p:cNvPr descr="sage.jpg" id="150" name="Google Shape;150;p6"/>
          <p:cNvPicPr preferRelativeResize="0"/>
          <p:nvPr/>
        </p:nvPicPr>
        <p:blipFill rotWithShape="1">
          <a:blip r:embed="rId4">
            <a:alphaModFix/>
          </a:blip>
          <a:srcRect b="0" l="0" r="0" t="0"/>
          <a:stretch/>
        </p:blipFill>
        <p:spPr>
          <a:xfrm>
            <a:off x="431800" y="4318000"/>
            <a:ext cx="3657600" cy="1993900"/>
          </a:xfrm>
          <a:prstGeom prst="rect">
            <a:avLst/>
          </a:prstGeom>
          <a:noFill/>
          <a:ln>
            <a:noFill/>
          </a:ln>
        </p:spPr>
      </p:pic>
      <p:pic>
        <p:nvPicPr>
          <p:cNvPr descr="sage_thf1693.jpg" id="151" name="Google Shape;151;p6"/>
          <p:cNvPicPr preferRelativeResize="0"/>
          <p:nvPr/>
        </p:nvPicPr>
        <p:blipFill rotWithShape="1">
          <a:blip r:embed="rId5">
            <a:alphaModFix/>
          </a:blip>
          <a:srcRect b="0" l="0" r="0" t="0"/>
          <a:stretch/>
        </p:blipFill>
        <p:spPr>
          <a:xfrm>
            <a:off x="6223000" y="4394200"/>
            <a:ext cx="2540000" cy="1892300"/>
          </a:xfrm>
          <a:prstGeom prst="rect">
            <a:avLst/>
          </a:prstGeom>
          <a:noFill/>
          <a:ln>
            <a:noFill/>
          </a:ln>
        </p:spPr>
      </p:pic>
      <p:sp>
        <p:nvSpPr>
          <p:cNvPr id="152" name="Google Shape;152;p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53" name="Google Shape;153;p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1"/>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65" name="Google Shape;665;p61"/>
          <p:cNvSpPr/>
          <p:nvPr/>
        </p:nvSpPr>
        <p:spPr>
          <a:xfrm>
            <a:off x="609600" y="1524000"/>
            <a:ext cx="7848600" cy="47244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The factors affecting the CFF are:</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	Persistence: longer the persistence the lower the CFF  But the 	relation between the CFF and persistence is non linear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	Image intensity: Increasing the image intensity increases the CFF 	with non linear relationship</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iii.	Ambient room light Decreasing the ambient room light increases 	the CFF with nonlinear relationship</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iv.	Wave lengths of emitted light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v.	Observer</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6" name="Google Shape;666;p6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67" name="Google Shape;667;p61"/>
          <p:cNvSpPr txBox="1"/>
          <p:nvPr/>
        </p:nvSpPr>
        <p:spPr>
          <a:xfrm>
            <a:off x="2286000" y="6356350"/>
            <a:ext cx="5105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2"/>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73" name="Google Shape;673;p62"/>
          <p:cNvSpPr/>
          <p:nvPr/>
        </p:nvSpPr>
        <p:spPr>
          <a:xfrm>
            <a:off x="609600" y="685800"/>
            <a:ext cx="7848600" cy="5715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Resolution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Resolution is defined as the maximum number of points that can be displayed horizontally and vertically with out overlap on a display device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Factors affecting the resolution are as follows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i.	Spot profile: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The spot intensity has a Gaussian distribution. So two adjacent 	spots on the display device appear distinct as long as their 	separation D</a:t>
            </a:r>
            <a:r>
              <a:rPr b="0" baseline="-25000" i="0" lang="en-US" sz="1800" u="none">
                <a:solidFill>
                  <a:schemeClr val="dk1"/>
                </a:solidFill>
                <a:latin typeface="Calibri"/>
                <a:ea typeface="Calibri"/>
                <a:cs typeface="Calibri"/>
                <a:sym typeface="Calibri"/>
              </a:rPr>
              <a:t>2</a:t>
            </a:r>
            <a:r>
              <a:rPr b="0" i="0" lang="en-US" sz="1800" u="none">
                <a:solidFill>
                  <a:schemeClr val="dk1"/>
                </a:solidFill>
                <a:latin typeface="Calibri"/>
                <a:ea typeface="Calibri"/>
                <a:cs typeface="Calibri"/>
                <a:sym typeface="Calibri"/>
              </a:rPr>
              <a:t> is greater than the diameter of the spot D</a:t>
            </a:r>
            <a:r>
              <a:rPr b="0" baseline="-25000" i="0" lang="en-US" sz="1800" u="none">
                <a:solidFill>
                  <a:schemeClr val="dk1"/>
                </a:solidFill>
                <a:latin typeface="Calibri"/>
                <a:ea typeface="Calibri"/>
                <a:cs typeface="Calibri"/>
                <a:sym typeface="Calibri"/>
              </a:rPr>
              <a:t>1</a:t>
            </a:r>
            <a:r>
              <a:rPr b="0" i="0" lang="en-US" sz="1800" u="none">
                <a:solidFill>
                  <a:schemeClr val="dk1"/>
                </a:solidFill>
                <a:latin typeface="Calibri"/>
                <a:ea typeface="Calibri"/>
                <a:cs typeface="Calibri"/>
                <a:sym typeface="Calibri"/>
              </a:rPr>
              <a:t> at which 	each spot has an intensity of about 60 percent of that at the 	center of the spot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674" name="Google Shape;674;p6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75" name="Google Shape;675;p62"/>
          <p:cNvSpPr txBox="1"/>
          <p:nvPr/>
        </p:nvSpPr>
        <p:spPr>
          <a:xfrm>
            <a:off x="1905000" y="6356350"/>
            <a:ext cx="50292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676" name="Google Shape;676;p62"/>
          <p:cNvPicPr preferRelativeResize="0"/>
          <p:nvPr/>
        </p:nvPicPr>
        <p:blipFill rotWithShape="1">
          <a:blip r:embed="rId3">
            <a:alphaModFix/>
          </a:blip>
          <a:srcRect b="0" l="0" r="0" t="0"/>
          <a:stretch/>
        </p:blipFill>
        <p:spPr>
          <a:xfrm>
            <a:off x="4572000" y="4800600"/>
            <a:ext cx="1952625" cy="942975"/>
          </a:xfrm>
          <a:prstGeom prst="rect">
            <a:avLst/>
          </a:prstGeom>
          <a:noFill/>
          <a:ln>
            <a:noFill/>
          </a:ln>
        </p:spPr>
      </p:pic>
      <p:cxnSp>
        <p:nvCxnSpPr>
          <p:cNvPr id="677" name="Google Shape;677;p62"/>
          <p:cNvCxnSpPr/>
          <p:nvPr/>
        </p:nvCxnSpPr>
        <p:spPr>
          <a:xfrm rot="5400000">
            <a:off x="4572000" y="5334000"/>
            <a:ext cx="1066800" cy="0"/>
          </a:xfrm>
          <a:prstGeom prst="straightConnector1">
            <a:avLst/>
          </a:prstGeom>
          <a:noFill/>
          <a:ln cap="flat" cmpd="sng" w="9525">
            <a:solidFill>
              <a:schemeClr val="dk1"/>
            </a:solidFill>
            <a:prstDash val="solid"/>
            <a:miter lim="800000"/>
            <a:headEnd len="med" w="med" type="none"/>
            <a:tailEnd len="med" w="med" type="none"/>
          </a:ln>
        </p:spPr>
      </p:cxnSp>
      <p:cxnSp>
        <p:nvCxnSpPr>
          <p:cNvPr id="678" name="Google Shape;678;p62"/>
          <p:cNvCxnSpPr/>
          <p:nvPr/>
        </p:nvCxnSpPr>
        <p:spPr>
          <a:xfrm rot="5400000">
            <a:off x="4953000" y="5334000"/>
            <a:ext cx="1066800" cy="0"/>
          </a:xfrm>
          <a:prstGeom prst="straightConnector1">
            <a:avLst/>
          </a:prstGeom>
          <a:noFill/>
          <a:ln cap="flat" cmpd="sng" w="9525">
            <a:solidFill>
              <a:schemeClr val="dk1"/>
            </a:solidFill>
            <a:prstDash val="solid"/>
            <a:miter lim="800000"/>
            <a:headEnd len="med" w="med" type="none"/>
            <a:tailEnd len="med" w="med" type="none"/>
          </a:ln>
        </p:spPr>
      </p:cxnSp>
      <p:cxnSp>
        <p:nvCxnSpPr>
          <p:cNvPr id="679" name="Google Shape;679;p62"/>
          <p:cNvCxnSpPr/>
          <p:nvPr/>
        </p:nvCxnSpPr>
        <p:spPr>
          <a:xfrm rot="5400000">
            <a:off x="5143500" y="5524500"/>
            <a:ext cx="1447800" cy="0"/>
          </a:xfrm>
          <a:prstGeom prst="straightConnector1">
            <a:avLst/>
          </a:prstGeom>
          <a:noFill/>
          <a:ln cap="flat" cmpd="sng" w="9525">
            <a:solidFill>
              <a:schemeClr val="dk1"/>
            </a:solidFill>
            <a:prstDash val="solid"/>
            <a:miter lim="800000"/>
            <a:headEnd len="med" w="med" type="none"/>
            <a:tailEnd len="med" w="med" type="none"/>
          </a:ln>
        </p:spPr>
      </p:cxnSp>
      <p:cxnSp>
        <p:nvCxnSpPr>
          <p:cNvPr id="680" name="Google Shape;680;p62"/>
          <p:cNvCxnSpPr/>
          <p:nvPr/>
        </p:nvCxnSpPr>
        <p:spPr>
          <a:xfrm rot="5400000">
            <a:off x="4597400" y="5524500"/>
            <a:ext cx="1447800" cy="0"/>
          </a:xfrm>
          <a:prstGeom prst="straightConnector1">
            <a:avLst/>
          </a:prstGeom>
          <a:noFill/>
          <a:ln cap="flat" cmpd="sng" w="9525">
            <a:solidFill>
              <a:schemeClr val="dk1"/>
            </a:solidFill>
            <a:prstDash val="solid"/>
            <a:miter lim="800000"/>
            <a:headEnd len="med" w="med" type="none"/>
            <a:tailEnd len="med" w="med" type="none"/>
          </a:ln>
        </p:spPr>
      </p:cxnSp>
      <p:cxnSp>
        <p:nvCxnSpPr>
          <p:cNvPr id="681" name="Google Shape;681;p62"/>
          <p:cNvCxnSpPr/>
          <p:nvPr/>
        </p:nvCxnSpPr>
        <p:spPr>
          <a:xfrm>
            <a:off x="5105400" y="5791200"/>
            <a:ext cx="381000" cy="0"/>
          </a:xfrm>
          <a:prstGeom prst="straightConnector1">
            <a:avLst/>
          </a:prstGeom>
          <a:noFill/>
          <a:ln cap="flat" cmpd="sng" w="9525">
            <a:solidFill>
              <a:srgbClr val="1E1C11"/>
            </a:solidFill>
            <a:prstDash val="solid"/>
            <a:miter lim="800000"/>
            <a:headEnd len="med" w="med" type="stealth"/>
            <a:tailEnd len="med" w="med" type="stealth"/>
          </a:ln>
        </p:spPr>
      </p:cxnSp>
      <p:cxnSp>
        <p:nvCxnSpPr>
          <p:cNvPr id="682" name="Google Shape;682;p62"/>
          <p:cNvCxnSpPr/>
          <p:nvPr/>
        </p:nvCxnSpPr>
        <p:spPr>
          <a:xfrm>
            <a:off x="5334000" y="6096000"/>
            <a:ext cx="533400" cy="0"/>
          </a:xfrm>
          <a:prstGeom prst="straightConnector1">
            <a:avLst/>
          </a:prstGeom>
          <a:noFill/>
          <a:ln cap="flat" cmpd="sng" w="9525">
            <a:solidFill>
              <a:srgbClr val="1E1C11"/>
            </a:solidFill>
            <a:prstDash val="solid"/>
            <a:miter lim="800000"/>
            <a:headEnd len="med" w="med" type="stealth"/>
            <a:tailEnd len="med" w="med" type="stealth"/>
          </a:ln>
        </p:spPr>
      </p:cxnSp>
      <p:sp>
        <p:nvSpPr>
          <p:cNvPr id="683" name="Google Shape;683;p62"/>
          <p:cNvSpPr txBox="1"/>
          <p:nvPr/>
        </p:nvSpPr>
        <p:spPr>
          <a:xfrm>
            <a:off x="5068887" y="5770562"/>
            <a:ext cx="339725"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D</a:t>
            </a:r>
            <a:r>
              <a:rPr b="0" baseline="-25000" i="0" lang="en-US" sz="1000" u="none">
                <a:solidFill>
                  <a:schemeClr val="dk1"/>
                </a:solidFill>
                <a:latin typeface="Arial"/>
                <a:ea typeface="Arial"/>
                <a:cs typeface="Arial"/>
                <a:sym typeface="Arial"/>
              </a:rPr>
              <a:t>1</a:t>
            </a:r>
            <a:endParaRPr/>
          </a:p>
        </p:txBody>
      </p:sp>
      <p:sp>
        <p:nvSpPr>
          <p:cNvPr id="684" name="Google Shape;684;p62"/>
          <p:cNvSpPr txBox="1"/>
          <p:nvPr/>
        </p:nvSpPr>
        <p:spPr>
          <a:xfrm>
            <a:off x="5451475" y="6062662"/>
            <a:ext cx="331787" cy="2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D</a:t>
            </a:r>
            <a:r>
              <a:rPr b="0" baseline="-25000" i="0" lang="en-US" sz="1000" u="none">
                <a:solidFill>
                  <a:schemeClr val="dk1"/>
                </a:solidFill>
                <a:latin typeface="Arial"/>
                <a:ea typeface="Arial"/>
                <a:cs typeface="Arial"/>
                <a:sym typeface="Arial"/>
              </a:rPr>
              <a:t>2</a:t>
            </a:r>
            <a:endParaRPr/>
          </a:p>
        </p:txBody>
      </p:sp>
      <p:cxnSp>
        <p:nvCxnSpPr>
          <p:cNvPr id="685" name="Google Shape;685;p62"/>
          <p:cNvCxnSpPr/>
          <p:nvPr/>
        </p:nvCxnSpPr>
        <p:spPr>
          <a:xfrm rot="5400000">
            <a:off x="4038600" y="5334000"/>
            <a:ext cx="1066800" cy="0"/>
          </a:xfrm>
          <a:prstGeom prst="straightConnector1">
            <a:avLst/>
          </a:prstGeom>
          <a:noFill/>
          <a:ln cap="flat" cmpd="sng" w="9525">
            <a:solidFill>
              <a:schemeClr val="dk1"/>
            </a:solidFill>
            <a:prstDash val="solid"/>
            <a:miter lim="800000"/>
            <a:headEnd len="med" w="med" type="none"/>
            <a:tailEnd len="med" w="med" type="none"/>
          </a:ln>
        </p:spPr>
      </p:cxnSp>
      <p:cxnSp>
        <p:nvCxnSpPr>
          <p:cNvPr id="686" name="Google Shape;686;p62"/>
          <p:cNvCxnSpPr/>
          <p:nvPr/>
        </p:nvCxnSpPr>
        <p:spPr>
          <a:xfrm flipH="1">
            <a:off x="4038600" y="5626100"/>
            <a:ext cx="2743200" cy="12700"/>
          </a:xfrm>
          <a:prstGeom prst="straightConnector1">
            <a:avLst/>
          </a:prstGeom>
          <a:noFill/>
          <a:ln cap="flat" cmpd="sng" w="9525">
            <a:solidFill>
              <a:schemeClr val="dk1"/>
            </a:solidFill>
            <a:prstDash val="solid"/>
            <a:miter lim="800000"/>
            <a:headEnd len="med" w="med" type="none"/>
            <a:tailEnd len="med" w="med" type="none"/>
          </a:ln>
        </p:spPr>
      </p:cxnSp>
      <p:cxnSp>
        <p:nvCxnSpPr>
          <p:cNvPr id="687" name="Google Shape;687;p62"/>
          <p:cNvCxnSpPr/>
          <p:nvPr/>
        </p:nvCxnSpPr>
        <p:spPr>
          <a:xfrm flipH="1">
            <a:off x="4038600" y="5181600"/>
            <a:ext cx="2743200" cy="12700"/>
          </a:xfrm>
          <a:prstGeom prst="straightConnector1">
            <a:avLst/>
          </a:prstGeom>
          <a:noFill/>
          <a:ln cap="flat" cmpd="sng" w="9525">
            <a:solidFill>
              <a:schemeClr val="dk1"/>
            </a:solidFill>
            <a:prstDash val="solid"/>
            <a:miter lim="800000"/>
            <a:headEnd len="med" w="med" type="none"/>
            <a:tailEnd len="med" w="med" type="none"/>
          </a:ln>
        </p:spPr>
      </p:cxnSp>
      <p:sp>
        <p:nvSpPr>
          <p:cNvPr id="688" name="Google Shape;688;p62"/>
          <p:cNvSpPr txBox="1"/>
          <p:nvPr/>
        </p:nvSpPr>
        <p:spPr>
          <a:xfrm>
            <a:off x="3617912" y="5232400"/>
            <a:ext cx="1030287" cy="2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Intensity  60%</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3"/>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694" name="Google Shape;694;p63"/>
          <p:cNvSpPr/>
          <p:nvPr/>
        </p:nvSpPr>
        <p:spPr>
          <a:xfrm>
            <a:off x="685800" y="2743200"/>
            <a:ext cx="7848600" cy="3124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177800" lvl="0" marL="0" marR="0" rtl="0" algn="l">
              <a:lnSpc>
                <a:spcPct val="100000"/>
              </a:lnSpc>
              <a:spcBef>
                <a:spcPts val="0"/>
              </a:spcBef>
              <a:spcAft>
                <a:spcPts val="0"/>
              </a:spcAft>
              <a:buClr>
                <a:schemeClr val="dk1"/>
              </a:buClr>
              <a:buSzPts val="2800"/>
              <a:buFont typeface="Calibri"/>
              <a:buAutoNum type="romanLcPeriod" startAt="2"/>
            </a:pPr>
            <a:r>
              <a:rPr b="1" i="0" lang="en-US" sz="2800" u="none">
                <a:solidFill>
                  <a:schemeClr val="dk1"/>
                </a:solidFill>
                <a:latin typeface="Calibri"/>
                <a:ea typeface="Calibri"/>
                <a:cs typeface="Calibri"/>
                <a:sym typeface="Calibri"/>
              </a:rPr>
              <a:t>Intensity</a:t>
            </a: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As the intensity of the electron beam increases the spot size on the display tends to increase because of spreading of energy beyond the point of bombardment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This phenomenon is called </a:t>
            </a:r>
            <a:r>
              <a:rPr b="0" i="1" lang="en-US" sz="1800" u="none">
                <a:solidFill>
                  <a:schemeClr val="dk1"/>
                </a:solidFill>
                <a:latin typeface="Calibri"/>
                <a:ea typeface="Calibri"/>
                <a:cs typeface="Calibri"/>
                <a:sym typeface="Calibri"/>
              </a:rPr>
              <a:t>blooming </a:t>
            </a:r>
            <a:r>
              <a:rPr b="0" i="0" lang="en-US" sz="1800" u="none">
                <a:solidFill>
                  <a:schemeClr val="dk1"/>
                </a:solidFill>
                <a:latin typeface="Calibri"/>
                <a:ea typeface="Calibri"/>
                <a:cs typeface="Calibri"/>
                <a:sym typeface="Calibri"/>
              </a:rPr>
              <a:t>Consequently , the resolution decreases.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Thus it is noted that resolution is no necessarily a constant and it is not necessarily equal to the resolution of a pix-map, which is allocated in a buffer memory</a:t>
            </a:r>
            <a:endParaRPr/>
          </a:p>
        </p:txBody>
      </p:sp>
      <p:pic>
        <p:nvPicPr>
          <p:cNvPr descr="C:\Users\IT GEEK\Desktop\compare.jpg" id="695" name="Google Shape;695;p63"/>
          <p:cNvPicPr preferRelativeResize="0"/>
          <p:nvPr/>
        </p:nvPicPr>
        <p:blipFill rotWithShape="1">
          <a:blip r:embed="rId3">
            <a:alphaModFix/>
          </a:blip>
          <a:srcRect b="0" l="0" r="0" t="0"/>
          <a:stretch/>
        </p:blipFill>
        <p:spPr>
          <a:xfrm>
            <a:off x="5867400" y="228600"/>
            <a:ext cx="3048000" cy="2286000"/>
          </a:xfrm>
          <a:prstGeom prst="rect">
            <a:avLst/>
          </a:prstGeom>
          <a:noFill/>
          <a:ln>
            <a:noFill/>
          </a:ln>
        </p:spPr>
      </p:pic>
      <p:sp>
        <p:nvSpPr>
          <p:cNvPr id="696" name="Google Shape;696;p6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697" name="Google Shape;697;p63"/>
          <p:cNvSpPr txBox="1"/>
          <p:nvPr/>
        </p:nvSpPr>
        <p:spPr>
          <a:xfrm>
            <a:off x="1828800" y="6356350"/>
            <a:ext cx="5562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4"/>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703" name="Google Shape;703;p64"/>
          <p:cNvSpPr/>
          <p:nvPr/>
        </p:nvSpPr>
        <p:spPr>
          <a:xfrm>
            <a:off x="609600" y="1524000"/>
            <a:ext cx="7848600" cy="3429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Color CRTs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Color depends on the light emitted by phosphor.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Two type: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Beam Penetration Method</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Shadow Mask Method</a:t>
            </a:r>
            <a:endParaRPr/>
          </a:p>
          <a:p>
            <a:pPr indent="0" lvl="0" marL="0" marR="0" rtl="0" algn="l">
              <a:lnSpc>
                <a:spcPct val="100000"/>
              </a:lnSpc>
              <a:spcBef>
                <a:spcPts val="0"/>
              </a:spcBef>
              <a:spcAft>
                <a:spcPts val="0"/>
              </a:spcAft>
              <a:buNone/>
            </a:pPr>
            <a:r>
              <a:t/>
            </a:r>
            <a:endParaRPr b="1" i="0" sz="2800" u="none">
              <a:solidFill>
                <a:schemeClr val="dk1"/>
              </a:solidFill>
              <a:latin typeface="Calibri"/>
              <a:ea typeface="Calibri"/>
              <a:cs typeface="Calibri"/>
              <a:sym typeface="Calibri"/>
            </a:endParaRPr>
          </a:p>
        </p:txBody>
      </p:sp>
      <p:sp>
        <p:nvSpPr>
          <p:cNvPr id="704" name="Google Shape;704;p6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05" name="Google Shape;705;p64"/>
          <p:cNvSpPr txBox="1"/>
          <p:nvPr/>
        </p:nvSpPr>
        <p:spPr>
          <a:xfrm>
            <a:off x="2514600" y="6356350"/>
            <a:ext cx="4800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711" name="Google Shape;711;p65"/>
          <p:cNvSpPr/>
          <p:nvPr/>
        </p:nvSpPr>
        <p:spPr>
          <a:xfrm>
            <a:off x="609600" y="1981200"/>
            <a:ext cx="7848600" cy="4419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22860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i.	Beam Penetration Method:</a:t>
            </a:r>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Two different layers of phosphor coating used Red (outer) and Green     </a:t>
            </a:r>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(inner)</a:t>
            </a:r>
            <a:endParaRPr b="0" i="0" sz="1000" u="none">
              <a:solidFill>
                <a:schemeClr val="dk1"/>
              </a:solidFill>
              <a:latin typeface="Calibri"/>
              <a:ea typeface="Calibri"/>
              <a:cs typeface="Calibri"/>
              <a:sym typeface="Calibri"/>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Display of color depends on the depth of penetration of the electron beam </a:t>
            </a:r>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into the phosphor layers</a:t>
            </a:r>
            <a:endParaRPr b="0" i="0" sz="1000" u="none">
              <a:solidFill>
                <a:schemeClr val="dk1"/>
              </a:solidFill>
              <a:latin typeface="Calibri"/>
              <a:ea typeface="Calibri"/>
              <a:cs typeface="Calibri"/>
              <a:sym typeface="Calibri"/>
            </a:endParaRPr>
          </a:p>
          <a:p>
            <a:pPr indent="-228600" lvl="0" marL="228600" marR="0" rtl="0" algn="just">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A beam of slow electrons excites only the outer red layer</a:t>
            </a:r>
            <a:endParaRPr b="0" i="0" sz="1000" u="none">
              <a:solidFill>
                <a:schemeClr val="dk1"/>
              </a:solidFill>
              <a:latin typeface="Calibri"/>
              <a:ea typeface="Calibri"/>
              <a:cs typeface="Calibri"/>
              <a:sym typeface="Calibri"/>
            </a:endParaRPr>
          </a:p>
          <a:p>
            <a:pPr indent="-228600" lvl="0" marL="228600" marR="0" rtl="0" algn="just">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A beam of very fast electrons penetrates thru the red phosphor and excites </a:t>
            </a:r>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inner green layer </a:t>
            </a:r>
            <a:endParaRPr b="0" i="0" sz="1000" u="none">
              <a:solidFill>
                <a:schemeClr val="dk1"/>
              </a:solidFill>
              <a:latin typeface="Calibri"/>
              <a:ea typeface="Calibri"/>
              <a:cs typeface="Calibri"/>
              <a:sym typeface="Calibri"/>
            </a:endParaRPr>
          </a:p>
          <a:p>
            <a:pPr indent="-228600" lvl="0" marL="228600" marR="0" rtl="0" algn="just">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When quantity of red is more than green then color appears as orange</a:t>
            </a:r>
            <a:endParaRPr b="0" i="0" sz="1000" u="none">
              <a:solidFill>
                <a:schemeClr val="dk1"/>
              </a:solidFill>
              <a:latin typeface="Calibri"/>
              <a:ea typeface="Calibri"/>
              <a:cs typeface="Calibri"/>
              <a:sym typeface="Calibri"/>
            </a:endParaRPr>
          </a:p>
          <a:p>
            <a:pPr indent="-228600" lvl="0" marL="228600" marR="0" rtl="0" algn="just">
              <a:lnSpc>
                <a:spcPct val="100000"/>
              </a:lnSpc>
              <a:spcBef>
                <a:spcPts val="0"/>
              </a:spcBef>
              <a:spcAft>
                <a:spcPts val="0"/>
              </a:spcAft>
              <a:buClr>
                <a:schemeClr val="dk1"/>
              </a:buClr>
              <a:buSzPts val="1800"/>
              <a:buFont typeface="Calibri"/>
              <a:buChar char="•"/>
            </a:pPr>
            <a:r>
              <a:rPr b="0" i="0" lang="en-US" sz="1800" u="none">
                <a:solidFill>
                  <a:schemeClr val="dk1"/>
                </a:solidFill>
                <a:latin typeface="Calibri"/>
                <a:ea typeface="Calibri"/>
                <a:cs typeface="Calibri"/>
                <a:sym typeface="Calibri"/>
              </a:rPr>
              <a:t>When quantity of green is more than red then color appears as yellow</a:t>
            </a:r>
            <a:endParaRPr b="0" i="0" sz="1000" u="none">
              <a:solidFill>
                <a:schemeClr val="dk1"/>
              </a:solidFill>
              <a:latin typeface="Calibri"/>
              <a:ea typeface="Calibri"/>
              <a:cs typeface="Calibri"/>
              <a:sym typeface="Calibri"/>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Screen color is controlled by the beam acceleration voltage.</a:t>
            </a:r>
            <a:endParaRPr b="0" i="0" sz="1000" u="none">
              <a:solidFill>
                <a:schemeClr val="dk1"/>
              </a:solidFill>
              <a:latin typeface="Calibri"/>
              <a:ea typeface="Calibri"/>
              <a:cs typeface="Calibri"/>
              <a:sym typeface="Calibri"/>
            </a:endParaRPr>
          </a:p>
          <a:p>
            <a:pPr indent="228600" lvl="0" marL="0" marR="0" rtl="0" algn="just">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Only four colors possible, poor picture quality</a:t>
            </a:r>
            <a:endParaRPr/>
          </a:p>
        </p:txBody>
      </p:sp>
      <p:sp>
        <p:nvSpPr>
          <p:cNvPr id="712" name="Google Shape;712;p6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13" name="Google Shape;713;p65"/>
          <p:cNvSpPr txBox="1"/>
          <p:nvPr/>
        </p:nvSpPr>
        <p:spPr>
          <a:xfrm>
            <a:off x="2133600" y="6356350"/>
            <a:ext cx="4953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714" name="Google Shape;714;p65"/>
          <p:cNvPicPr preferRelativeResize="0"/>
          <p:nvPr/>
        </p:nvPicPr>
        <p:blipFill rotWithShape="1">
          <a:blip r:embed="rId3">
            <a:alphaModFix/>
          </a:blip>
          <a:srcRect b="0" l="0" r="0" t="0"/>
          <a:stretch/>
        </p:blipFill>
        <p:spPr>
          <a:xfrm>
            <a:off x="7239000" y="0"/>
            <a:ext cx="1905000" cy="1981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6"/>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720" name="Google Shape;720;p66"/>
          <p:cNvSpPr/>
          <p:nvPr/>
        </p:nvSpPr>
        <p:spPr>
          <a:xfrm>
            <a:off x="609600" y="1524000"/>
            <a:ext cx="7848600" cy="43434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22860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ii.	Shadow Mask Method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inner side of the viewing surface of a color CRT consists of closely spaced groups of red, green and blue phosphor dots.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Each group is called a </a:t>
            </a:r>
            <a:r>
              <a:rPr b="0" i="1" lang="en-US" sz="1800" u="none">
                <a:solidFill>
                  <a:schemeClr val="dk1"/>
                </a:solidFill>
                <a:latin typeface="Calibri"/>
                <a:ea typeface="Calibri"/>
                <a:cs typeface="Calibri"/>
                <a:sym typeface="Calibri"/>
              </a:rPr>
              <a:t>triad</a:t>
            </a:r>
            <a:r>
              <a:rPr b="0" i="0" lang="en-US" sz="1800" u="none">
                <a:solidFill>
                  <a:schemeClr val="dk1"/>
                </a:solidFill>
                <a:latin typeface="Calibri"/>
                <a:ea typeface="Calibri"/>
                <a:cs typeface="Calibri"/>
                <a:sym typeface="Calibri"/>
              </a:rPr>
              <a: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thin metal plate perforated with many small holes is mounted close to the inner side of the viewing surface. This plate is called </a:t>
            </a:r>
            <a:r>
              <a:rPr b="0" i="1" lang="en-US" sz="1800" u="none">
                <a:solidFill>
                  <a:schemeClr val="dk1"/>
                </a:solidFill>
                <a:latin typeface="Calibri"/>
                <a:ea typeface="Calibri"/>
                <a:cs typeface="Calibri"/>
                <a:sym typeface="Calibri"/>
              </a:rPr>
              <a:t>shadow mask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shadow mask is mounted in such a way that each hole is correctly aligned with a triad in color CRT </a:t>
            </a:r>
            <a:endParaRPr/>
          </a:p>
          <a:p>
            <a:pPr indent="22860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p:txBody>
      </p:sp>
      <p:sp>
        <p:nvSpPr>
          <p:cNvPr id="721" name="Google Shape;721;p6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22" name="Google Shape;722;p66"/>
          <p:cNvSpPr txBox="1"/>
          <p:nvPr/>
        </p:nvSpPr>
        <p:spPr>
          <a:xfrm>
            <a:off x="2362200" y="6356350"/>
            <a:ext cx="4800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7"/>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728" name="Google Shape;728;p67"/>
          <p:cNvSpPr/>
          <p:nvPr/>
        </p:nvSpPr>
        <p:spPr>
          <a:xfrm>
            <a:off x="0" y="1219200"/>
            <a:ext cx="5715000" cy="4953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There are three electron guns one for each dot in a triad</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electron beam form each gun therefore hits only the corresponding dot of a triad as the three electron beams deflect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triad is so small that light emanating from the individual dots is perceived by the viewer as a mixture of the three colors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Thus, a wide range of colors can be produced by each triad depending on how strongly each individual phosphor dot in a triad is excited.</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29" name="Google Shape;729;p67"/>
          <p:cNvPicPr preferRelativeResize="0"/>
          <p:nvPr/>
        </p:nvPicPr>
        <p:blipFill rotWithShape="1">
          <a:blip r:embed="rId3">
            <a:alphaModFix/>
          </a:blip>
          <a:srcRect b="0" l="0" r="0" t="0"/>
          <a:stretch/>
        </p:blipFill>
        <p:spPr>
          <a:xfrm>
            <a:off x="5791200" y="0"/>
            <a:ext cx="3352800" cy="3781425"/>
          </a:xfrm>
          <a:prstGeom prst="rect">
            <a:avLst/>
          </a:prstGeom>
          <a:noFill/>
          <a:ln>
            <a:noFill/>
          </a:ln>
        </p:spPr>
      </p:pic>
      <p:sp>
        <p:nvSpPr>
          <p:cNvPr id="730" name="Google Shape;730;p6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31" name="Google Shape;731;p67"/>
          <p:cNvSpPr txBox="1"/>
          <p:nvPr/>
        </p:nvSpPr>
        <p:spPr>
          <a:xfrm>
            <a:off x="1752600" y="6356350"/>
            <a:ext cx="4876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8"/>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Display Devices</a:t>
            </a:r>
            <a:br>
              <a:rPr b="1" i="0" lang="en-US" sz="4400" u="none">
                <a:solidFill>
                  <a:schemeClr val="dk1"/>
                </a:solidFill>
                <a:latin typeface="Calibri"/>
                <a:ea typeface="Calibri"/>
                <a:cs typeface="Calibri"/>
                <a:sym typeface="Calibri"/>
              </a:rPr>
            </a:br>
            <a:endParaRPr/>
          </a:p>
        </p:txBody>
      </p:sp>
      <p:sp>
        <p:nvSpPr>
          <p:cNvPr id="737" name="Google Shape;737;p68"/>
          <p:cNvSpPr/>
          <p:nvPr/>
        </p:nvSpPr>
        <p:spPr>
          <a:xfrm>
            <a:off x="609600" y="1066800"/>
            <a:ext cx="7848600" cy="4953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a.	A  Delta –Delta CRT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triad has a </a:t>
            </a:r>
            <a:r>
              <a:rPr b="0" i="1" lang="en-US" sz="1800" u="none">
                <a:solidFill>
                  <a:schemeClr val="dk1"/>
                </a:solidFill>
                <a:latin typeface="Calibri"/>
                <a:ea typeface="Calibri"/>
                <a:cs typeface="Calibri"/>
                <a:sym typeface="Calibri"/>
              </a:rPr>
              <a:t>triangular (delta) pattern</a:t>
            </a:r>
            <a:r>
              <a:rPr b="0" i="0" lang="en-US" sz="1800" u="none">
                <a:solidFill>
                  <a:schemeClr val="dk1"/>
                </a:solidFill>
                <a:latin typeface="Calibri"/>
                <a:ea typeface="Calibri"/>
                <a:cs typeface="Calibri"/>
                <a:sym typeface="Calibri"/>
              </a:rPr>
              <a:t> as are the three electron guns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Main drawback of this type of CRT is that a high precision display is very difficult to achieve because of technical difficulties involved in the alignment of shadow mask holes and the triad on one to one basis</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 b.</a:t>
            </a:r>
            <a:r>
              <a:rPr b="0" i="0" lang="en-US" sz="1800" u="none">
                <a:solidFill>
                  <a:schemeClr val="dk1"/>
                </a:solidFill>
                <a:latin typeface="Calibri"/>
                <a:ea typeface="Calibri"/>
                <a:cs typeface="Calibri"/>
                <a:sym typeface="Calibri"/>
              </a:rPr>
              <a:t>	</a:t>
            </a:r>
            <a:r>
              <a:rPr b="1" i="0" lang="en-US" sz="2800" u="none">
                <a:solidFill>
                  <a:schemeClr val="dk1"/>
                </a:solidFill>
                <a:latin typeface="Calibri"/>
                <a:ea typeface="Calibri"/>
                <a:cs typeface="Calibri"/>
                <a:sym typeface="Calibri"/>
              </a:rPr>
              <a:t>Precision Inline CRT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 triad has an </a:t>
            </a:r>
            <a:r>
              <a:rPr b="0" i="1" lang="en-US" sz="1800" u="none">
                <a:solidFill>
                  <a:schemeClr val="dk1"/>
                </a:solidFill>
                <a:latin typeface="Calibri"/>
                <a:ea typeface="Calibri"/>
                <a:cs typeface="Calibri"/>
                <a:sym typeface="Calibri"/>
              </a:rPr>
              <a:t>in-line pattern</a:t>
            </a:r>
            <a:r>
              <a:rPr b="0" i="0" lang="en-US" sz="1800" u="none">
                <a:solidFill>
                  <a:schemeClr val="dk1"/>
                </a:solidFill>
                <a:latin typeface="Calibri"/>
                <a:ea typeface="Calibri"/>
                <a:cs typeface="Calibri"/>
                <a:sym typeface="Calibri"/>
              </a:rPr>
              <a:t> as are the three electron guns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The introduction of this type of CRT has eliminated the main drawback of a Delta-Delta CRT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But a slight reduction of image sharpness at the edges of the tube has been noticed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Normally 1000 scan lines can be achieved</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38" name="Google Shape;738;p6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39" name="Google Shape;739;p68"/>
          <p:cNvSpPr txBox="1"/>
          <p:nvPr/>
        </p:nvSpPr>
        <p:spPr>
          <a:xfrm>
            <a:off x="2286000" y="6356350"/>
            <a:ext cx="5181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	Vector Display Technology</a:t>
            </a:r>
            <a:br>
              <a:rPr b="1" i="0" lang="en-US" sz="4400" u="none">
                <a:solidFill>
                  <a:schemeClr val="dk1"/>
                </a:solidFill>
                <a:latin typeface="Calibri"/>
                <a:ea typeface="Calibri"/>
                <a:cs typeface="Calibri"/>
                <a:sym typeface="Calibri"/>
              </a:rPr>
            </a:br>
            <a:endParaRPr/>
          </a:p>
        </p:txBody>
      </p:sp>
      <p:sp>
        <p:nvSpPr>
          <p:cNvPr id="745" name="Google Shape;745;p69"/>
          <p:cNvSpPr/>
          <p:nvPr/>
        </p:nvSpPr>
        <p:spPr>
          <a:xfrm>
            <a:off x="609600" y="1371600"/>
            <a:ext cx="7848600" cy="4800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6" name="Google Shape;746;p69"/>
          <p:cNvSpPr/>
          <p:nvPr/>
        </p:nvSpPr>
        <p:spPr>
          <a:xfrm>
            <a:off x="2895600" y="2759075"/>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7" name="Google Shape;747;p69"/>
          <p:cNvSpPr/>
          <p:nvPr/>
        </p:nvSpPr>
        <p:spPr>
          <a:xfrm>
            <a:off x="4267200" y="2759075"/>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8" name="Google Shape;748;p69"/>
          <p:cNvSpPr/>
          <p:nvPr/>
        </p:nvSpPr>
        <p:spPr>
          <a:xfrm>
            <a:off x="2895600" y="3324225"/>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9" name="Google Shape;749;p69"/>
          <p:cNvSpPr/>
          <p:nvPr/>
        </p:nvSpPr>
        <p:spPr>
          <a:xfrm>
            <a:off x="4267200" y="3324225"/>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0" name="Google Shape;750;p69"/>
          <p:cNvSpPr txBox="1"/>
          <p:nvPr/>
        </p:nvSpPr>
        <p:spPr>
          <a:xfrm>
            <a:off x="2667000" y="2514600"/>
            <a:ext cx="914400" cy="4953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CPU</a:t>
            </a:r>
            <a:endParaRPr/>
          </a:p>
        </p:txBody>
      </p:sp>
      <p:sp>
        <p:nvSpPr>
          <p:cNvPr id="751" name="Google Shape;751;p69"/>
          <p:cNvSpPr txBox="1"/>
          <p:nvPr/>
        </p:nvSpPr>
        <p:spPr>
          <a:xfrm>
            <a:off x="2438400" y="3810000"/>
            <a:ext cx="1257300" cy="457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System Memory</a:t>
            </a:r>
            <a:endParaRPr/>
          </a:p>
        </p:txBody>
      </p:sp>
      <p:sp>
        <p:nvSpPr>
          <p:cNvPr id="752" name="Google Shape;752;p69"/>
          <p:cNvSpPr txBox="1"/>
          <p:nvPr/>
        </p:nvSpPr>
        <p:spPr>
          <a:xfrm>
            <a:off x="3810000" y="3813175"/>
            <a:ext cx="1371600" cy="4540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Display Processor</a:t>
            </a:r>
            <a:endParaRPr/>
          </a:p>
        </p:txBody>
      </p:sp>
      <p:sp>
        <p:nvSpPr>
          <p:cNvPr id="753" name="Google Shape;753;p69"/>
          <p:cNvSpPr txBox="1"/>
          <p:nvPr/>
        </p:nvSpPr>
        <p:spPr>
          <a:xfrm>
            <a:off x="5753100" y="3810000"/>
            <a:ext cx="914400" cy="342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Monitor</a:t>
            </a:r>
            <a:endParaRPr/>
          </a:p>
        </p:txBody>
      </p:sp>
      <p:cxnSp>
        <p:nvCxnSpPr>
          <p:cNvPr id="754" name="Google Shape;754;p69"/>
          <p:cNvCxnSpPr/>
          <p:nvPr/>
        </p:nvCxnSpPr>
        <p:spPr>
          <a:xfrm>
            <a:off x="5181600" y="3962400"/>
            <a:ext cx="571500" cy="0"/>
          </a:xfrm>
          <a:prstGeom prst="straightConnector1">
            <a:avLst/>
          </a:prstGeom>
          <a:noFill/>
          <a:ln cap="flat" cmpd="sng" w="9525">
            <a:solidFill>
              <a:srgbClr val="000000"/>
            </a:solidFill>
            <a:prstDash val="solid"/>
            <a:miter lim="800000"/>
            <a:headEnd len="med" w="med" type="none"/>
            <a:tailEnd len="med" w="med" type="triangle"/>
          </a:ln>
        </p:spPr>
      </p:cxnSp>
      <p:sp>
        <p:nvSpPr>
          <p:cNvPr id="755" name="Google Shape;755;p69"/>
          <p:cNvSpPr/>
          <p:nvPr/>
        </p:nvSpPr>
        <p:spPr>
          <a:xfrm>
            <a:off x="2438400" y="4381500"/>
            <a:ext cx="1143000" cy="1257300"/>
          </a:xfrm>
          <a:prstGeom prst="foldedCorner">
            <a:avLst>
              <a:gd fmla="val 16667" name="adj"/>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MoveTo(10,10)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LineTo(639,479)</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t>
            </a:r>
            <a:endParaRPr/>
          </a:p>
        </p:txBody>
      </p:sp>
      <p:sp>
        <p:nvSpPr>
          <p:cNvPr id="756" name="Google Shape;756;p69"/>
          <p:cNvSpPr/>
          <p:nvPr/>
        </p:nvSpPr>
        <p:spPr>
          <a:xfrm>
            <a:off x="2209800" y="3924300"/>
            <a:ext cx="228600" cy="685800"/>
          </a:xfrm>
          <a:prstGeom prst="curvedRightArrow">
            <a:avLst>
              <a:gd fmla="val 25000" name="adj1"/>
              <a:gd fmla="val 50000" name="adj2"/>
              <a:gd fmla="val 25000" name="adj3"/>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7" name="Google Shape;757;p69"/>
          <p:cNvSpPr txBox="1"/>
          <p:nvPr/>
        </p:nvSpPr>
        <p:spPr>
          <a:xfrm>
            <a:off x="3924300" y="2514600"/>
            <a:ext cx="1371600" cy="4953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Peripheral Devices</a:t>
            </a:r>
            <a:endParaRPr/>
          </a:p>
        </p:txBody>
      </p:sp>
      <p:sp>
        <p:nvSpPr>
          <p:cNvPr id="758" name="Google Shape;758;p69"/>
          <p:cNvSpPr txBox="1"/>
          <p:nvPr/>
        </p:nvSpPr>
        <p:spPr>
          <a:xfrm>
            <a:off x="5524500" y="4495800"/>
            <a:ext cx="1257300" cy="800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59" name="Google Shape;759;p69"/>
          <p:cNvCxnSpPr/>
          <p:nvPr/>
        </p:nvCxnSpPr>
        <p:spPr>
          <a:xfrm>
            <a:off x="5715000" y="4572000"/>
            <a:ext cx="685800" cy="685800"/>
          </a:xfrm>
          <a:prstGeom prst="straightConnector1">
            <a:avLst/>
          </a:prstGeom>
          <a:noFill/>
          <a:ln cap="flat" cmpd="sng" w="9525">
            <a:solidFill>
              <a:srgbClr val="000000"/>
            </a:solidFill>
            <a:prstDash val="solid"/>
            <a:miter lim="800000"/>
            <a:headEnd len="med" w="med" type="none"/>
            <a:tailEnd len="med" w="med" type="none"/>
          </a:ln>
        </p:spPr>
      </p:cxnSp>
      <p:sp>
        <p:nvSpPr>
          <p:cNvPr id="760" name="Google Shape;760;p69"/>
          <p:cNvSpPr/>
          <p:nvPr/>
        </p:nvSpPr>
        <p:spPr>
          <a:xfrm>
            <a:off x="1914525" y="3113087"/>
            <a:ext cx="3657600" cy="342900"/>
          </a:xfrm>
          <a:prstGeom prst="leftRight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System Bus</a:t>
            </a:r>
            <a:endParaRPr/>
          </a:p>
        </p:txBody>
      </p:sp>
      <p:sp>
        <p:nvSpPr>
          <p:cNvPr id="761" name="Google Shape;761;p69"/>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2" name="Google Shape;762;p69"/>
          <p:cNvSpPr txBox="1"/>
          <p:nvPr/>
        </p:nvSpPr>
        <p:spPr>
          <a:xfrm>
            <a:off x="685800" y="4724400"/>
            <a:ext cx="9144000" cy="0"/>
          </a:xfrm>
          <a:prstGeom prst="rect">
            <a:avLst/>
          </a:prstGeom>
          <a:noFill/>
          <a:ln>
            <a:noFill/>
          </a:ln>
        </p:spPr>
        <p:txBody>
          <a:bodyPr anchorCtr="0" anchor="ctr" bIns="45700" lIns="91425" spcFirstLastPara="1" rIns="91425" wrap="square" tIns="45700">
            <a:spAutoFit/>
          </a:bodyPr>
          <a:lstStyle/>
          <a:p>
            <a:pPr indent="457200" lvl="0" marL="0" marR="0" rtl="0" algn="l">
              <a:lnSpc>
                <a:spcPct val="100000"/>
              </a:lnSpc>
              <a:spcBef>
                <a:spcPts val="0"/>
              </a:spcBef>
              <a:spcAft>
                <a:spcPts val="0"/>
              </a:spcAft>
              <a:buClr>
                <a:schemeClr val="dk1"/>
              </a:buClr>
              <a:buSzPts val="900"/>
              <a:buFont typeface="Arial"/>
              <a:buNone/>
            </a:pPr>
            <a:br>
              <a:rPr b="0" i="0" lang="en-US" sz="900" u="none">
                <a:solidFill>
                  <a:schemeClr val="dk1"/>
                </a:solidFill>
                <a:latin typeface="Arial"/>
                <a:ea typeface="Arial"/>
                <a:cs typeface="Arial"/>
                <a:sym typeface="Arial"/>
              </a:rPr>
            </a:br>
            <a:endParaRPr b="0" i="0" sz="1800" u="non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chemeClr val="dk1"/>
              </a:buClr>
              <a:buSzPts val="1100"/>
              <a:buFont typeface="Arial"/>
              <a:buNone/>
            </a:pPr>
            <a:r>
              <a:rPr b="1" i="0" lang="en-US" sz="1100" u="none">
                <a:solidFill>
                  <a:schemeClr val="dk1"/>
                </a:solidFill>
                <a:latin typeface="Arial"/>
                <a:ea typeface="Arial"/>
                <a:cs typeface="Arial"/>
                <a:sym typeface="Arial"/>
              </a:rPr>
              <a:t>Display List -&gt;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a:solidFill>
                <a:schemeClr val="dk1"/>
              </a:solidFill>
              <a:latin typeface="Arial"/>
              <a:ea typeface="Arial"/>
              <a:cs typeface="Arial"/>
              <a:sym typeface="Arial"/>
            </a:endParaRPr>
          </a:p>
        </p:txBody>
      </p:sp>
      <p:sp>
        <p:nvSpPr>
          <p:cNvPr id="763" name="Google Shape;763;p6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64" name="Google Shape;764;p69"/>
          <p:cNvSpPr txBox="1"/>
          <p:nvPr/>
        </p:nvSpPr>
        <p:spPr>
          <a:xfrm>
            <a:off x="2362200" y="6356350"/>
            <a:ext cx="4419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0"/>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	Vector Display Technology</a:t>
            </a:r>
            <a:br>
              <a:rPr b="1" i="0" lang="en-US" sz="4400" u="none">
                <a:solidFill>
                  <a:schemeClr val="dk1"/>
                </a:solidFill>
                <a:latin typeface="Calibri"/>
                <a:ea typeface="Calibri"/>
                <a:cs typeface="Calibri"/>
                <a:sym typeface="Calibri"/>
              </a:rPr>
            </a:br>
            <a:endParaRPr/>
          </a:p>
        </p:txBody>
      </p:sp>
      <p:sp>
        <p:nvSpPr>
          <p:cNvPr id="770" name="Google Shape;770;p7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71" name="Google Shape;771;p70"/>
          <p:cNvSpPr txBox="1"/>
          <p:nvPr/>
        </p:nvSpPr>
        <p:spPr>
          <a:xfrm>
            <a:off x="2286000" y="6356350"/>
            <a:ext cx="4495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772" name="Google Shape;772;p70"/>
          <p:cNvPicPr preferRelativeResize="0"/>
          <p:nvPr/>
        </p:nvPicPr>
        <p:blipFill rotWithShape="1">
          <a:blip r:embed="rId3">
            <a:alphaModFix/>
          </a:blip>
          <a:srcRect b="0" l="0" r="0" t="0"/>
          <a:stretch/>
        </p:blipFill>
        <p:spPr>
          <a:xfrm>
            <a:off x="1524000" y="1371600"/>
            <a:ext cx="6019800" cy="4078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ph idx="4294967295" type="subTitle"/>
          </p:nvPr>
        </p:nvSpPr>
        <p:spPr>
          <a:xfrm>
            <a:off x="304800" y="4075176"/>
            <a:ext cx="8686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Prospects of the use of </a:t>
            </a:r>
            <a:r>
              <a:rPr b="1" i="0" lang="en-US" sz="2200" u="none" cap="none" strike="noStrike">
                <a:solidFill>
                  <a:schemeClr val="dk1"/>
                </a:solidFill>
                <a:latin typeface="Calibri"/>
                <a:ea typeface="Calibri"/>
                <a:cs typeface="Calibri"/>
                <a:sym typeface="Calibri"/>
              </a:rPr>
              <a:t>(CAD)</a:t>
            </a:r>
            <a:r>
              <a:rPr b="0" i="0" lang="en-US" sz="2200" u="none" cap="none" strike="noStrike">
                <a:solidFill>
                  <a:schemeClr val="dk1"/>
                </a:solidFill>
                <a:latin typeface="Calibri"/>
                <a:ea typeface="Calibri"/>
                <a:cs typeface="Calibri"/>
                <a:sym typeface="Calibri"/>
              </a:rPr>
              <a:t> and </a:t>
            </a:r>
            <a:r>
              <a:rPr b="1" i="0" lang="en-US" sz="2200" u="none" cap="none" strike="noStrike">
                <a:solidFill>
                  <a:schemeClr val="dk1"/>
                </a:solidFill>
                <a:latin typeface="Calibri"/>
                <a:ea typeface="Calibri"/>
                <a:cs typeface="Calibri"/>
                <a:sym typeface="Calibri"/>
              </a:rPr>
              <a:t>(CAM) </a:t>
            </a:r>
            <a:r>
              <a:rPr b="0" i="0" lang="en-US" sz="2200" u="none" cap="none" strike="noStrike">
                <a:solidFill>
                  <a:schemeClr val="dk1"/>
                </a:solidFill>
                <a:latin typeface="Calibri"/>
                <a:ea typeface="Calibri"/>
                <a:cs typeface="Calibri"/>
                <a:sym typeface="Calibri"/>
              </a:rPr>
              <a:t>in computer, automobile, and aerospace manufacturing Drafting and Drawing activities. </a:t>
            </a:r>
            <a:endParaRPr/>
          </a:p>
          <a:p>
            <a:pPr indent="0" lvl="0" marL="0" marR="0" rtl="0" algn="l">
              <a:lnSpc>
                <a:spcPct val="100000"/>
              </a:lnSpc>
              <a:spcBef>
                <a:spcPts val="640"/>
              </a:spcBef>
              <a:spcAft>
                <a:spcPts val="0"/>
              </a:spcAft>
              <a:buClr>
                <a:schemeClr val="lt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159" name="Google Shape;159;p7"/>
          <p:cNvSpPr txBox="1"/>
          <p:nvPr/>
        </p:nvSpPr>
        <p:spPr>
          <a:xfrm>
            <a:off x="304800" y="5181600"/>
            <a:ext cx="8686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By the mid 60s, a number of </a:t>
            </a:r>
            <a:r>
              <a:rPr b="1" i="0" lang="en-US" sz="2200" u="none" cap="none" strike="noStrike">
                <a:solidFill>
                  <a:schemeClr val="dk1"/>
                </a:solidFill>
                <a:latin typeface="Calibri"/>
                <a:ea typeface="Calibri"/>
                <a:cs typeface="Calibri"/>
                <a:sym typeface="Calibri"/>
              </a:rPr>
              <a:t>commercial products</a:t>
            </a:r>
            <a:r>
              <a:rPr b="0" i="0" lang="en-US" sz="2200" u="none" cap="none" strike="noStrike">
                <a:solidFill>
                  <a:schemeClr val="dk1"/>
                </a:solidFill>
                <a:latin typeface="Calibri"/>
                <a:ea typeface="Calibri"/>
                <a:cs typeface="Calibri"/>
                <a:sym typeface="Calibri"/>
              </a:rPr>
              <a:t> using these systems had appeared</a:t>
            </a:r>
            <a:endParaRPr/>
          </a:p>
          <a:p>
            <a:pPr indent="0" lvl="0" marL="0" marR="0" rtl="0" algn="ctr">
              <a:lnSpc>
                <a:spcPct val="100000"/>
              </a:lnSpc>
              <a:spcBef>
                <a:spcPts val="640"/>
              </a:spcBef>
              <a:spcAft>
                <a:spcPts val="0"/>
              </a:spcAft>
              <a:buClr>
                <a:schemeClr val="lt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160" name="Google Shape;160;p7"/>
          <p:cNvSpPr txBox="1"/>
          <p:nvPr/>
        </p:nvSpPr>
        <p:spPr>
          <a:xfrm>
            <a:off x="304800" y="2971800"/>
            <a:ext cx="86868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Later on </a:t>
            </a:r>
            <a:r>
              <a:rPr b="1" i="0" lang="en-US" sz="2200" u="none" cap="none" strike="noStrike">
                <a:solidFill>
                  <a:schemeClr val="dk1"/>
                </a:solidFill>
                <a:latin typeface="Calibri"/>
                <a:ea typeface="Calibri"/>
                <a:cs typeface="Calibri"/>
                <a:sym typeface="Calibri"/>
              </a:rPr>
              <a:t>Sketchpad system</a:t>
            </a:r>
            <a:r>
              <a:rPr b="0" i="0" lang="en-US" sz="2200" u="none" cap="none" strike="noStrike">
                <a:solidFill>
                  <a:schemeClr val="dk1"/>
                </a:solidFill>
                <a:latin typeface="Calibri"/>
                <a:ea typeface="Calibri"/>
                <a:cs typeface="Calibri"/>
                <a:sym typeface="Calibri"/>
              </a:rPr>
              <a:t> by Ivan Sutherland came in light. </a:t>
            </a:r>
            <a:endParaRPr/>
          </a:p>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The beginning of </a:t>
            </a:r>
            <a:r>
              <a:rPr b="1" i="0" lang="en-US" sz="2200" u="none" cap="none" strike="noStrike">
                <a:solidFill>
                  <a:schemeClr val="dk1"/>
                </a:solidFill>
                <a:latin typeface="Calibri"/>
                <a:ea typeface="Calibri"/>
                <a:cs typeface="Calibri"/>
                <a:sym typeface="Calibri"/>
              </a:rPr>
              <a:t>modern interactive graphics</a:t>
            </a:r>
            <a:r>
              <a:rPr b="0" i="0" lang="en-US" sz="22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	</a:t>
            </a:r>
            <a:r>
              <a:rPr b="1" i="0" lang="en-US" sz="2200" u="none" cap="none" strike="noStrike">
                <a:solidFill>
                  <a:schemeClr val="dk1"/>
                </a:solidFill>
                <a:latin typeface="Calibri"/>
                <a:ea typeface="Calibri"/>
                <a:cs typeface="Calibri"/>
                <a:sym typeface="Calibri"/>
              </a:rPr>
              <a:t>Keyboard</a:t>
            </a:r>
            <a:r>
              <a:rPr b="0" i="0" lang="en-US" sz="2200" u="none" cap="none" strike="noStrike">
                <a:solidFill>
                  <a:schemeClr val="dk1"/>
                </a:solidFill>
                <a:latin typeface="Calibri"/>
                <a:ea typeface="Calibri"/>
                <a:cs typeface="Calibri"/>
                <a:sym typeface="Calibri"/>
              </a:rPr>
              <a:t> and </a:t>
            </a:r>
            <a:r>
              <a:rPr b="1" i="0" lang="en-US" sz="2200" u="none" cap="none" strike="noStrike">
                <a:solidFill>
                  <a:schemeClr val="dk1"/>
                </a:solidFill>
                <a:latin typeface="Calibri"/>
                <a:ea typeface="Calibri"/>
                <a:cs typeface="Calibri"/>
                <a:sym typeface="Calibri"/>
              </a:rPr>
              <a:t>light pen </a:t>
            </a:r>
            <a:r>
              <a:rPr b="0" i="0" lang="en-US" sz="2200" u="none" cap="none" strike="noStrike">
                <a:solidFill>
                  <a:schemeClr val="dk1"/>
                </a:solidFill>
                <a:latin typeface="Calibri"/>
                <a:ea typeface="Calibri"/>
                <a:cs typeface="Calibri"/>
                <a:sym typeface="Calibri"/>
              </a:rPr>
              <a:t>used for pointing, </a:t>
            </a:r>
            <a:r>
              <a:rPr b="0" i="0" lang="en-US" sz="2000" u="none" cap="none" strike="noStrike">
                <a:solidFill>
                  <a:schemeClr val="dk1"/>
                </a:solidFill>
                <a:latin typeface="Calibri"/>
                <a:ea typeface="Calibri"/>
                <a:cs typeface="Calibri"/>
                <a:sym typeface="Calibri"/>
              </a:rPr>
              <a:t>making choices</a:t>
            </a:r>
            <a:r>
              <a:rPr b="0" i="0" lang="en-US" sz="2200" u="none" cap="none" strike="noStrike">
                <a:solidFill>
                  <a:schemeClr val="dk1"/>
                </a:solidFill>
                <a:latin typeface="Calibri"/>
                <a:ea typeface="Calibri"/>
                <a:cs typeface="Calibri"/>
                <a:sym typeface="Calibri"/>
              </a:rPr>
              <a:t>  drawing.</a:t>
            </a:r>
            <a:endParaRPr/>
          </a:p>
        </p:txBody>
      </p:sp>
      <p:sp>
        <p:nvSpPr>
          <p:cNvPr id="161" name="Google Shape;161;p7"/>
          <p:cNvSpPr txBox="1"/>
          <p:nvPr/>
        </p:nvSpPr>
        <p:spPr>
          <a:xfrm>
            <a:off x="609600" y="5111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Early History of Computer Graphics</a:t>
            </a:r>
            <a:br>
              <a:rPr b="1" i="0" lang="en-US" sz="5400" u="none">
                <a:solidFill>
                  <a:srgbClr val="898989"/>
                </a:solidFill>
                <a:latin typeface="Calibri"/>
                <a:ea typeface="Calibri"/>
                <a:cs typeface="Calibri"/>
                <a:sym typeface="Calibri"/>
              </a:rPr>
            </a:br>
            <a:endParaRPr/>
          </a:p>
        </p:txBody>
      </p:sp>
      <p:pic>
        <p:nvPicPr>
          <p:cNvPr descr="sutherland.jpg" id="162" name="Google Shape;162;p7"/>
          <p:cNvPicPr preferRelativeResize="0"/>
          <p:nvPr/>
        </p:nvPicPr>
        <p:blipFill rotWithShape="1">
          <a:blip r:embed="rId3">
            <a:alphaModFix/>
          </a:blip>
          <a:srcRect b="0" l="0" r="0" t="0"/>
          <a:stretch/>
        </p:blipFill>
        <p:spPr>
          <a:xfrm>
            <a:off x="6007100" y="728662"/>
            <a:ext cx="2971800" cy="2197100"/>
          </a:xfrm>
          <a:prstGeom prst="rect">
            <a:avLst/>
          </a:prstGeom>
          <a:noFill/>
          <a:ln>
            <a:noFill/>
          </a:ln>
        </p:spPr>
      </p:pic>
      <p:sp>
        <p:nvSpPr>
          <p:cNvPr id="163" name="Google Shape;163;p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64" name="Google Shape;164;p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1"/>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	Vector Display Technology</a:t>
            </a:r>
            <a:br>
              <a:rPr b="1" i="0" lang="en-US" sz="4400" u="none">
                <a:solidFill>
                  <a:schemeClr val="dk1"/>
                </a:solidFill>
                <a:latin typeface="Calibri"/>
                <a:ea typeface="Calibri"/>
                <a:cs typeface="Calibri"/>
                <a:sym typeface="Calibri"/>
              </a:rPr>
            </a:br>
            <a:endParaRPr/>
          </a:p>
        </p:txBody>
      </p:sp>
      <p:sp>
        <p:nvSpPr>
          <p:cNvPr id="778" name="Google Shape;778;p71"/>
          <p:cNvSpPr/>
          <p:nvPr/>
        </p:nvSpPr>
        <p:spPr>
          <a:xfrm>
            <a:off x="533400" y="1828800"/>
            <a:ext cx="7848600" cy="43434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It is also called </a:t>
            </a:r>
            <a:r>
              <a:rPr b="1" i="0" lang="en-US" sz="1800" u="none">
                <a:solidFill>
                  <a:schemeClr val="dk1"/>
                </a:solidFill>
                <a:latin typeface="Calibri"/>
                <a:ea typeface="Calibri"/>
                <a:cs typeface="Calibri"/>
                <a:sym typeface="Calibri"/>
              </a:rPr>
              <a:t>random scan, a stroke, a line drawing or calligraphic display</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Advantages: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	It can produce a </a:t>
            </a:r>
            <a:r>
              <a:rPr b="1" i="0" lang="en-US" sz="1800" u="none">
                <a:solidFill>
                  <a:schemeClr val="dk1"/>
                </a:solidFill>
                <a:latin typeface="Calibri"/>
                <a:ea typeface="Calibri"/>
                <a:cs typeface="Calibri"/>
                <a:sym typeface="Calibri"/>
              </a:rPr>
              <a:t>smooth output primitives </a:t>
            </a:r>
            <a:r>
              <a:rPr b="0" i="0" lang="en-US" sz="1800" u="none">
                <a:solidFill>
                  <a:schemeClr val="dk1"/>
                </a:solidFill>
                <a:latin typeface="Calibri"/>
                <a:ea typeface="Calibri"/>
                <a:cs typeface="Calibri"/>
                <a:sym typeface="Calibri"/>
              </a:rPr>
              <a:t>with higher resolution 	unlike the raster display technology</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	It is better than raster display for real time dynamics such as 	</a:t>
            </a:r>
            <a:r>
              <a:rPr b="1" i="0" lang="en-US" sz="1800" u="none">
                <a:solidFill>
                  <a:schemeClr val="dk1"/>
                </a:solidFill>
                <a:latin typeface="Calibri"/>
                <a:ea typeface="Calibri"/>
                <a:cs typeface="Calibri"/>
                <a:sym typeface="Calibri"/>
              </a:rPr>
              <a:t>animation</a:t>
            </a: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iii.	For transformation, only the end points has to be moved to the new 	position in vector display but in raster display it is necessary to 	move those end points and at the same time all the pixels between 	the end points must be scan converted using appropriate algorithm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No prior information on pixels can be reused</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779" name="Google Shape;779;p7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80" name="Google Shape;780;p71"/>
          <p:cNvSpPr txBox="1"/>
          <p:nvPr/>
        </p:nvSpPr>
        <p:spPr>
          <a:xfrm>
            <a:off x="2286000" y="6356350"/>
            <a:ext cx="4495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2"/>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i.	Vector Display Technology</a:t>
            </a:r>
            <a:br>
              <a:rPr b="1" i="0" lang="en-US" sz="4400" u="none">
                <a:solidFill>
                  <a:schemeClr val="dk1"/>
                </a:solidFill>
                <a:latin typeface="Calibri"/>
                <a:ea typeface="Calibri"/>
                <a:cs typeface="Calibri"/>
                <a:sym typeface="Calibri"/>
              </a:rPr>
            </a:br>
            <a:endParaRPr/>
          </a:p>
        </p:txBody>
      </p:sp>
      <p:sp>
        <p:nvSpPr>
          <p:cNvPr id="786" name="Google Shape;786;p72"/>
          <p:cNvSpPr/>
          <p:nvPr/>
        </p:nvSpPr>
        <p:spPr>
          <a:xfrm>
            <a:off x="609600" y="2057400"/>
            <a:ext cx="7848600" cy="2895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Disadvantages: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	A vector display </a:t>
            </a:r>
            <a:r>
              <a:rPr b="1" i="0" lang="en-US" sz="1800" u="none">
                <a:solidFill>
                  <a:schemeClr val="dk1"/>
                </a:solidFill>
                <a:latin typeface="Calibri"/>
                <a:ea typeface="Calibri"/>
                <a:cs typeface="Calibri"/>
                <a:sym typeface="Calibri"/>
              </a:rPr>
              <a:t>can not fill areas </a:t>
            </a:r>
            <a:r>
              <a:rPr b="0" i="0" lang="en-US" sz="1800" u="none">
                <a:solidFill>
                  <a:schemeClr val="dk1"/>
                </a:solidFill>
                <a:latin typeface="Calibri"/>
                <a:ea typeface="Calibri"/>
                <a:cs typeface="Calibri"/>
                <a:sym typeface="Calibri"/>
              </a:rPr>
              <a:t>with patterns and manipulate bits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ii.	Time required for refreshing an image depends upon its complexity 	</a:t>
            </a:r>
            <a:r>
              <a:rPr b="1" i="0" lang="en-US" sz="1800" u="none">
                <a:solidFill>
                  <a:schemeClr val="dk1"/>
                </a:solidFill>
                <a:latin typeface="Calibri"/>
                <a:ea typeface="Calibri"/>
                <a:cs typeface="Calibri"/>
                <a:sym typeface="Calibri"/>
              </a:rPr>
              <a:t>(more the lines, longer the time)</a:t>
            </a:r>
            <a:r>
              <a:rPr b="0" i="0" lang="en-US" sz="1800" u="none">
                <a:solidFill>
                  <a:schemeClr val="dk1"/>
                </a:solidFill>
                <a:latin typeface="Calibri"/>
                <a:ea typeface="Calibri"/>
                <a:cs typeface="Calibri"/>
                <a:sym typeface="Calibri"/>
              </a:rPr>
              <a:t> the flicker may therefore appear 	as the complexity of the image increases. The fastest vector display 	can draw about 100000 short vectors in a refresh cycle without 	flickering</a:t>
            </a:r>
            <a:endParaRPr/>
          </a:p>
        </p:txBody>
      </p:sp>
      <p:sp>
        <p:nvSpPr>
          <p:cNvPr id="787" name="Google Shape;787;p7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788" name="Google Shape;788;p72"/>
          <p:cNvSpPr txBox="1"/>
          <p:nvPr/>
        </p:nvSpPr>
        <p:spPr>
          <a:xfrm>
            <a:off x="1828800" y="6416675"/>
            <a:ext cx="50292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3"/>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794" name="Google Shape;794;p73"/>
          <p:cNvSpPr/>
          <p:nvPr/>
        </p:nvSpPr>
        <p:spPr>
          <a:xfrm>
            <a:off x="609600" y="1524000"/>
            <a:ext cx="7848600" cy="4800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5" name="Google Shape;795;p73"/>
          <p:cNvSpPr/>
          <p:nvPr/>
        </p:nvSpPr>
        <p:spPr>
          <a:xfrm>
            <a:off x="3048000" y="3094037"/>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6" name="Google Shape;796;p73"/>
          <p:cNvSpPr/>
          <p:nvPr/>
        </p:nvSpPr>
        <p:spPr>
          <a:xfrm>
            <a:off x="4419600" y="3094037"/>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7" name="Google Shape;797;p73"/>
          <p:cNvSpPr txBox="1"/>
          <p:nvPr/>
        </p:nvSpPr>
        <p:spPr>
          <a:xfrm>
            <a:off x="2819400" y="2057400"/>
            <a:ext cx="914400" cy="419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CPU</a:t>
            </a:r>
            <a:endParaRPr/>
          </a:p>
        </p:txBody>
      </p:sp>
      <p:sp>
        <p:nvSpPr>
          <p:cNvPr id="798" name="Google Shape;798;p73"/>
          <p:cNvSpPr txBox="1"/>
          <p:nvPr/>
        </p:nvSpPr>
        <p:spPr>
          <a:xfrm>
            <a:off x="2590800" y="3560762"/>
            <a:ext cx="1257300" cy="40163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System Memory</a:t>
            </a:r>
            <a:endParaRPr/>
          </a:p>
        </p:txBody>
      </p:sp>
      <p:sp>
        <p:nvSpPr>
          <p:cNvPr id="799" name="Google Shape;799;p73"/>
          <p:cNvSpPr txBox="1"/>
          <p:nvPr/>
        </p:nvSpPr>
        <p:spPr>
          <a:xfrm>
            <a:off x="3962400" y="3560762"/>
            <a:ext cx="1371600" cy="342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Video Controller</a:t>
            </a:r>
            <a:endParaRPr/>
          </a:p>
        </p:txBody>
      </p:sp>
      <p:sp>
        <p:nvSpPr>
          <p:cNvPr id="800" name="Google Shape;800;p73"/>
          <p:cNvSpPr txBox="1"/>
          <p:nvPr/>
        </p:nvSpPr>
        <p:spPr>
          <a:xfrm>
            <a:off x="5905500" y="3560762"/>
            <a:ext cx="914400" cy="342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Monitor</a:t>
            </a:r>
            <a:endParaRPr/>
          </a:p>
        </p:txBody>
      </p:sp>
      <p:cxnSp>
        <p:nvCxnSpPr>
          <p:cNvPr id="801" name="Google Shape;801;p73"/>
          <p:cNvCxnSpPr/>
          <p:nvPr/>
        </p:nvCxnSpPr>
        <p:spPr>
          <a:xfrm>
            <a:off x="5334000" y="3675062"/>
            <a:ext cx="571500" cy="0"/>
          </a:xfrm>
          <a:prstGeom prst="straightConnector1">
            <a:avLst/>
          </a:prstGeom>
          <a:noFill/>
          <a:ln cap="flat" cmpd="sng" w="9525">
            <a:solidFill>
              <a:srgbClr val="000000"/>
            </a:solidFill>
            <a:prstDash val="solid"/>
            <a:miter lim="800000"/>
            <a:headEnd len="med" w="med" type="none"/>
            <a:tailEnd len="med" w="med" type="triangle"/>
          </a:ln>
        </p:spPr>
      </p:cxnSp>
      <p:sp>
        <p:nvSpPr>
          <p:cNvPr id="802" name="Google Shape;802;p73"/>
          <p:cNvSpPr/>
          <p:nvPr/>
        </p:nvSpPr>
        <p:spPr>
          <a:xfrm>
            <a:off x="2362200" y="3675062"/>
            <a:ext cx="228600" cy="685800"/>
          </a:xfrm>
          <a:prstGeom prst="curvedRightArrow">
            <a:avLst>
              <a:gd fmla="val 25000" name="adj1"/>
              <a:gd fmla="val 50000" name="adj2"/>
              <a:gd fmla="val 25000" name="adj3"/>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3" name="Google Shape;803;p73"/>
          <p:cNvSpPr txBox="1"/>
          <p:nvPr/>
        </p:nvSpPr>
        <p:spPr>
          <a:xfrm>
            <a:off x="4076700" y="2057400"/>
            <a:ext cx="1371600" cy="419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Peripheral Devices</a:t>
            </a:r>
            <a:endParaRPr/>
          </a:p>
        </p:txBody>
      </p:sp>
      <p:sp>
        <p:nvSpPr>
          <p:cNvPr id="804" name="Google Shape;804;p73"/>
          <p:cNvSpPr txBox="1"/>
          <p:nvPr/>
        </p:nvSpPr>
        <p:spPr>
          <a:xfrm>
            <a:off x="5638800" y="4076700"/>
            <a:ext cx="1257300" cy="800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5" name="Google Shape;805;p73"/>
          <p:cNvSpPr txBox="1"/>
          <p:nvPr/>
        </p:nvSpPr>
        <p:spPr>
          <a:xfrm>
            <a:off x="2600325" y="4076700"/>
            <a:ext cx="1514475"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0 0 0 0 0 0 0 0 0 0 0 1 0 0 0 0 0 0 0 0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cxnSp>
        <p:nvCxnSpPr>
          <p:cNvPr id="806" name="Google Shape;806;p73"/>
          <p:cNvCxnSpPr/>
          <p:nvPr/>
        </p:nvCxnSpPr>
        <p:spPr>
          <a:xfrm>
            <a:off x="5753100" y="4252912"/>
            <a:ext cx="457200" cy="571500"/>
          </a:xfrm>
          <a:prstGeom prst="straightConnector1">
            <a:avLst/>
          </a:prstGeom>
          <a:noFill/>
          <a:ln cap="flat" cmpd="sng" w="9525">
            <a:solidFill>
              <a:srgbClr val="000000"/>
            </a:solidFill>
            <a:prstDash val="solid"/>
            <a:miter lim="800000"/>
            <a:headEnd len="med" w="med" type="none"/>
            <a:tailEnd len="med" w="med" type="none"/>
          </a:ln>
        </p:spPr>
      </p:cxnSp>
      <p:sp>
        <p:nvSpPr>
          <p:cNvPr id="807" name="Google Shape;807;p73"/>
          <p:cNvSpPr/>
          <p:nvPr/>
        </p:nvSpPr>
        <p:spPr>
          <a:xfrm>
            <a:off x="2133600" y="2865437"/>
            <a:ext cx="3657600" cy="342900"/>
          </a:xfrm>
          <a:prstGeom prst="leftRight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System Bus</a:t>
            </a:r>
            <a:endParaRPr/>
          </a:p>
        </p:txBody>
      </p:sp>
      <p:sp>
        <p:nvSpPr>
          <p:cNvPr id="808" name="Google Shape;808;p73"/>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9" name="Google Shape;809;p73"/>
          <p:cNvSpPr txBox="1"/>
          <p:nvPr/>
        </p:nvSpPr>
        <p:spPr>
          <a:xfrm>
            <a:off x="609600" y="45720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900"/>
              <a:buFont typeface="Arial"/>
              <a:buNone/>
            </a:pPr>
            <a:br>
              <a:rPr b="0" i="0" lang="en-US" sz="900" u="none">
                <a:solidFill>
                  <a:schemeClr val="dk1"/>
                </a:solidFill>
                <a:latin typeface="Arial"/>
                <a:ea typeface="Arial"/>
                <a:cs typeface="Arial"/>
                <a:sym typeface="Arial"/>
              </a:rPr>
            </a:b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          </a:t>
            </a:r>
            <a:r>
              <a:rPr b="1" i="0" lang="en-US" sz="1200" u="none">
                <a:solidFill>
                  <a:schemeClr val="dk1"/>
                </a:solidFill>
                <a:latin typeface="Arial"/>
                <a:ea typeface="Arial"/>
                <a:cs typeface="Arial"/>
                <a:sym typeface="Arial"/>
              </a:rPr>
              <a:t>Frame Buffer -&gt;</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  </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a:solidFill>
                <a:schemeClr val="dk1"/>
              </a:solidFill>
              <a:latin typeface="Arial"/>
              <a:ea typeface="Arial"/>
              <a:cs typeface="Arial"/>
              <a:sym typeface="Arial"/>
            </a:endParaRPr>
          </a:p>
        </p:txBody>
      </p:sp>
      <p:sp>
        <p:nvSpPr>
          <p:cNvPr id="810" name="Google Shape;810;p73"/>
          <p:cNvSpPr/>
          <p:nvPr/>
        </p:nvSpPr>
        <p:spPr>
          <a:xfrm>
            <a:off x="3048000" y="2514600"/>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1" name="Google Shape;811;p73"/>
          <p:cNvSpPr/>
          <p:nvPr/>
        </p:nvSpPr>
        <p:spPr>
          <a:xfrm>
            <a:off x="4419600" y="2514600"/>
            <a:ext cx="228600" cy="457200"/>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2" name="Google Shape;812;p7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13" name="Google Shape;813;p73"/>
          <p:cNvSpPr txBox="1"/>
          <p:nvPr/>
        </p:nvSpPr>
        <p:spPr>
          <a:xfrm>
            <a:off x="1828800" y="6416675"/>
            <a:ext cx="5105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4"/>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819" name="Google Shape;819;p74"/>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0" name="Google Shape;820;p7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pic>
        <p:nvPicPr>
          <p:cNvPr id="821" name="Google Shape;821;p74"/>
          <p:cNvPicPr preferRelativeResize="0"/>
          <p:nvPr/>
        </p:nvPicPr>
        <p:blipFill rotWithShape="1">
          <a:blip r:embed="rId3">
            <a:alphaModFix/>
          </a:blip>
          <a:srcRect b="0" l="0" r="0" t="0"/>
          <a:stretch/>
        </p:blipFill>
        <p:spPr>
          <a:xfrm>
            <a:off x="914400" y="1447800"/>
            <a:ext cx="7543800" cy="4660900"/>
          </a:xfrm>
          <a:prstGeom prst="rect">
            <a:avLst/>
          </a:prstGeom>
          <a:noFill/>
          <a:ln>
            <a:noFill/>
          </a:ln>
        </p:spPr>
      </p:pic>
      <p:sp>
        <p:nvSpPr>
          <p:cNvPr id="822" name="Google Shape;822;p74"/>
          <p:cNvSpPr txBox="1"/>
          <p:nvPr/>
        </p:nvSpPr>
        <p:spPr>
          <a:xfrm>
            <a:off x="23622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5"/>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828" name="Google Shape;828;p75"/>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9" name="Google Shape;829;p7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30" name="Google Shape;830;p75"/>
          <p:cNvSpPr txBox="1"/>
          <p:nvPr/>
        </p:nvSpPr>
        <p:spPr>
          <a:xfrm>
            <a:off x="23622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831" name="Google Shape;831;p75"/>
          <p:cNvPicPr preferRelativeResize="0"/>
          <p:nvPr/>
        </p:nvPicPr>
        <p:blipFill rotWithShape="1">
          <a:blip r:embed="rId3">
            <a:alphaModFix/>
          </a:blip>
          <a:srcRect b="0" l="0" r="0" t="0"/>
          <a:stretch/>
        </p:blipFill>
        <p:spPr>
          <a:xfrm>
            <a:off x="762000" y="1676400"/>
            <a:ext cx="7543800" cy="419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6"/>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837" name="Google Shape;837;p76"/>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8" name="Google Shape;838;p7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39" name="Google Shape;839;p76"/>
          <p:cNvSpPr txBox="1"/>
          <p:nvPr/>
        </p:nvSpPr>
        <p:spPr>
          <a:xfrm>
            <a:off x="23622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840" name="Google Shape;840;p76"/>
          <p:cNvPicPr preferRelativeResize="0"/>
          <p:nvPr/>
        </p:nvPicPr>
        <p:blipFill rotWithShape="1">
          <a:blip r:embed="rId3">
            <a:alphaModFix/>
          </a:blip>
          <a:srcRect b="0" l="0" r="0" t="0"/>
          <a:stretch/>
        </p:blipFill>
        <p:spPr>
          <a:xfrm>
            <a:off x="609600" y="1524000"/>
            <a:ext cx="7924800" cy="4572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7"/>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846" name="Google Shape;846;p77"/>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47" name="Google Shape;847;p7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48" name="Google Shape;848;p77"/>
          <p:cNvSpPr txBox="1"/>
          <p:nvPr/>
        </p:nvSpPr>
        <p:spPr>
          <a:xfrm>
            <a:off x="23622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849" name="Google Shape;849;p77"/>
          <p:cNvPicPr preferRelativeResize="0"/>
          <p:nvPr/>
        </p:nvPicPr>
        <p:blipFill rotWithShape="1">
          <a:blip r:embed="rId3">
            <a:alphaModFix/>
          </a:blip>
          <a:srcRect b="0" l="0" r="0" t="0"/>
          <a:stretch/>
        </p:blipFill>
        <p:spPr>
          <a:xfrm>
            <a:off x="2514600" y="2057400"/>
            <a:ext cx="4038600" cy="2857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8"/>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ii.	Raster Display Technology</a:t>
            </a:r>
            <a:endParaRPr/>
          </a:p>
        </p:txBody>
      </p:sp>
      <p:sp>
        <p:nvSpPr>
          <p:cNvPr id="855" name="Google Shape;855;p78"/>
          <p:cNvSpPr/>
          <p:nvPr/>
        </p:nvSpPr>
        <p:spPr>
          <a:xfrm>
            <a:off x="609600" y="1524000"/>
            <a:ext cx="7848600" cy="4038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Disadvantages</a:t>
            </a:r>
            <a:endParaRPr/>
          </a:p>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	For Real-Time dynamics not only the end points are required 	to 	move but all the pixels in between the moved end 	points have 	to be scan converted with appropriate 	algorithms which might slow 	down the dynamic 	process </a:t>
            </a:r>
            <a:endParaRPr/>
          </a:p>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ii.	Due to scan conversion </a:t>
            </a:r>
            <a:r>
              <a:rPr b="1" i="0" lang="en-US" sz="2000" u="none">
                <a:solidFill>
                  <a:schemeClr val="dk1"/>
                </a:solidFill>
                <a:latin typeface="Calibri"/>
                <a:ea typeface="Calibri"/>
                <a:cs typeface="Calibri"/>
                <a:sym typeface="Calibri"/>
              </a:rPr>
              <a:t>“jaggies”</a:t>
            </a:r>
            <a:r>
              <a:rPr b="0" i="0" lang="en-US" sz="2000" u="none">
                <a:solidFill>
                  <a:schemeClr val="dk1"/>
                </a:solidFill>
                <a:latin typeface="Calibri"/>
                <a:ea typeface="Calibri"/>
                <a:cs typeface="Calibri"/>
                <a:sym typeface="Calibri"/>
              </a:rPr>
              <a:t> or </a:t>
            </a:r>
            <a:r>
              <a:rPr b="1" i="0" lang="en-US" sz="2000" u="none">
                <a:solidFill>
                  <a:schemeClr val="dk1"/>
                </a:solidFill>
                <a:latin typeface="Calibri"/>
                <a:ea typeface="Calibri"/>
                <a:cs typeface="Calibri"/>
                <a:sym typeface="Calibri"/>
              </a:rPr>
              <a:t>“stair-casing”</a:t>
            </a:r>
            <a:r>
              <a:rPr b="0" i="0" lang="en-US" sz="2000" u="none">
                <a:solidFill>
                  <a:schemeClr val="dk1"/>
                </a:solidFill>
                <a:latin typeface="Calibri"/>
                <a:ea typeface="Calibri"/>
                <a:cs typeface="Calibri"/>
                <a:sym typeface="Calibri"/>
              </a:rPr>
              <a:t> are 	unavoidable</a:t>
            </a:r>
            <a:endParaRPr/>
          </a:p>
          <a:p>
            <a:pPr indent="0" lvl="0" marL="0" marR="0" rtl="0" algn="just">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856" name="Google Shape;856;p7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57" name="Google Shape;857;p78"/>
          <p:cNvSpPr txBox="1"/>
          <p:nvPr/>
        </p:nvSpPr>
        <p:spPr>
          <a:xfrm>
            <a:off x="2209800" y="6356350"/>
            <a:ext cx="4800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9"/>
          <p:cNvSpPr txBox="1"/>
          <p:nvPr>
            <p:ph type="ctrTitle"/>
          </p:nvPr>
        </p:nvSpPr>
        <p:spPr>
          <a:xfrm>
            <a:off x="152400" y="211137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9500"/>
              <a:buFont typeface="Calibri"/>
              <a:buNone/>
            </a:pPr>
            <a:r>
              <a:rPr b="0" i="0" lang="en-US" sz="59500" u="none">
                <a:solidFill>
                  <a:schemeClr val="dk1"/>
                </a:solidFill>
                <a:latin typeface="Calibri"/>
                <a:ea typeface="Calibri"/>
                <a:cs typeface="Calibri"/>
                <a:sym typeface="Calibri"/>
              </a:rPr>
              <a:t>O</a:t>
            </a:r>
            <a:endParaRPr/>
          </a:p>
        </p:txBody>
      </p:sp>
      <p:sp>
        <p:nvSpPr>
          <p:cNvPr id="863" name="Google Shape;863;p7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64" name="Google Shape;864;p79"/>
          <p:cNvSpPr txBox="1"/>
          <p:nvPr/>
        </p:nvSpPr>
        <p:spPr>
          <a:xfrm>
            <a:off x="24384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0"/>
          <p:cNvSpPr txBox="1"/>
          <p:nvPr>
            <p:ph type="ctrTitle"/>
          </p:nvPr>
        </p:nvSpPr>
        <p:spPr>
          <a:xfrm>
            <a:off x="0" y="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RDT/VDT</a:t>
            </a:r>
            <a:endParaRPr/>
          </a:p>
        </p:txBody>
      </p:sp>
      <p:sp>
        <p:nvSpPr>
          <p:cNvPr id="870" name="Google Shape;870;p80"/>
          <p:cNvSpPr txBox="1"/>
          <p:nvPr/>
        </p:nvSpPr>
        <p:spPr>
          <a:xfrm>
            <a:off x="1066800" y="2278062"/>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1" name="Google Shape;871;p8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72" name="Google Shape;872;p80"/>
          <p:cNvSpPr txBox="1"/>
          <p:nvPr/>
        </p:nvSpPr>
        <p:spPr>
          <a:xfrm>
            <a:off x="2362200" y="6356350"/>
            <a:ext cx="47244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873" name="Google Shape;873;p80"/>
          <p:cNvPicPr preferRelativeResize="0"/>
          <p:nvPr/>
        </p:nvPicPr>
        <p:blipFill rotWithShape="1">
          <a:blip r:embed="rId3">
            <a:alphaModFix/>
          </a:blip>
          <a:srcRect b="0" l="0" r="0" t="0"/>
          <a:stretch/>
        </p:blipFill>
        <p:spPr>
          <a:xfrm>
            <a:off x="4902200" y="2133600"/>
            <a:ext cx="3937000" cy="2667000"/>
          </a:xfrm>
          <a:prstGeom prst="rect">
            <a:avLst/>
          </a:prstGeom>
          <a:noFill/>
          <a:ln>
            <a:noFill/>
          </a:ln>
        </p:spPr>
      </p:pic>
      <p:pic>
        <p:nvPicPr>
          <p:cNvPr id="874" name="Google Shape;874;p80"/>
          <p:cNvPicPr preferRelativeResize="0"/>
          <p:nvPr/>
        </p:nvPicPr>
        <p:blipFill rotWithShape="1">
          <a:blip r:embed="rId4">
            <a:alphaModFix/>
          </a:blip>
          <a:srcRect b="0" l="0" r="0" t="0"/>
          <a:stretch/>
        </p:blipFill>
        <p:spPr>
          <a:xfrm>
            <a:off x="123825" y="2057400"/>
            <a:ext cx="4371975" cy="279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ctrTitle"/>
          </p:nvPr>
        </p:nvSpPr>
        <p:spPr>
          <a:xfrm>
            <a:off x="685800" y="-3810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Early History</a:t>
            </a:r>
            <a:endParaRPr/>
          </a:p>
        </p:txBody>
      </p:sp>
      <p:sp>
        <p:nvSpPr>
          <p:cNvPr id="170" name="Google Shape;170;p8"/>
          <p:cNvSpPr txBox="1"/>
          <p:nvPr>
            <p:ph idx="4294967295" type="subTitle"/>
          </p:nvPr>
        </p:nvSpPr>
        <p:spPr>
          <a:xfrm>
            <a:off x="685799" y="1127760"/>
            <a:ext cx="7777213"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fontScale="55000" lnSpcReduction="20000"/>
          </a:bodyPr>
          <a:lstStyle/>
          <a:p>
            <a:pPr indent="0" lvl="0" marL="0" marR="0" rtl="0" algn="l">
              <a:lnSpc>
                <a:spcPct val="100000"/>
              </a:lnSpc>
              <a:spcBef>
                <a:spcPts val="0"/>
              </a:spcBef>
              <a:spcAft>
                <a:spcPts val="0"/>
              </a:spcAft>
              <a:buClr>
                <a:schemeClr val="dk1"/>
              </a:buClr>
              <a:buSzPct val="100000"/>
              <a:buFont typeface="Arial"/>
              <a:buNone/>
            </a:pPr>
            <a:r>
              <a:rPr b="0" i="0" lang="en-US" sz="4000" u="none" cap="none" strike="noStrike">
                <a:solidFill>
                  <a:schemeClr val="dk1"/>
                </a:solidFill>
                <a:latin typeface="Calibri"/>
                <a:ea typeface="Calibri"/>
                <a:cs typeface="Calibri"/>
                <a:sym typeface="Calibri"/>
              </a:rPr>
              <a:t>At that time only the </a:t>
            </a:r>
            <a:r>
              <a:rPr b="1" i="0" lang="en-US" sz="4000" u="none" cap="none" strike="noStrike">
                <a:solidFill>
                  <a:schemeClr val="dk1"/>
                </a:solidFill>
                <a:latin typeface="Calibri"/>
                <a:ea typeface="Calibri"/>
                <a:cs typeface="Calibri"/>
                <a:sym typeface="Calibri"/>
              </a:rPr>
              <a:t>most technology intensive organizations </a:t>
            </a:r>
            <a:r>
              <a:rPr b="0" i="0" lang="en-US" sz="4000" u="none" cap="none" strike="noStrike">
                <a:solidFill>
                  <a:schemeClr val="dk1"/>
                </a:solidFill>
                <a:latin typeface="Calibri"/>
                <a:ea typeface="Calibri"/>
                <a:cs typeface="Calibri"/>
                <a:sym typeface="Calibri"/>
              </a:rPr>
              <a:t>could use the interactive computer graphics where as others used </a:t>
            </a:r>
            <a:r>
              <a:rPr b="1" i="0" lang="en-US" sz="4000" u="none" cap="none" strike="noStrike">
                <a:solidFill>
                  <a:schemeClr val="dk1"/>
                </a:solidFill>
                <a:latin typeface="Calibri"/>
                <a:ea typeface="Calibri"/>
                <a:cs typeface="Calibri"/>
                <a:sym typeface="Calibri"/>
              </a:rPr>
              <a:t>punch cards</a:t>
            </a:r>
            <a:r>
              <a:rPr b="0" i="0" lang="en-US" sz="4000" u="none" cap="none" strike="noStrike">
                <a:solidFill>
                  <a:schemeClr val="dk1"/>
                </a:solidFill>
                <a:latin typeface="Calibri"/>
                <a:ea typeface="Calibri"/>
                <a:cs typeface="Calibri"/>
                <a:sym typeface="Calibri"/>
              </a:rPr>
              <a:t>, a non-interactive system .</a:t>
            </a:r>
            <a:endParaRPr/>
          </a:p>
          <a:p>
            <a:pPr indent="0" lvl="0" marL="0" marR="0" rtl="0" algn="ctr">
              <a:lnSpc>
                <a:spcPct val="100000"/>
              </a:lnSpc>
              <a:spcBef>
                <a:spcPts val="352"/>
              </a:spcBef>
              <a:spcAft>
                <a:spcPts val="0"/>
              </a:spcAft>
              <a:buClr>
                <a:schemeClr val="lt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
        <p:nvSpPr>
          <p:cNvPr id="171" name="Google Shape;171;p8"/>
          <p:cNvSpPr txBox="1"/>
          <p:nvPr/>
        </p:nvSpPr>
        <p:spPr>
          <a:xfrm>
            <a:off x="685799" y="2209800"/>
            <a:ext cx="7777213" cy="16764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alibri"/>
              <a:buNone/>
            </a:pPr>
            <a:r>
              <a:rPr b="1" i="0" lang="en-US" sz="2200" u="none" cap="none" strike="noStrike">
                <a:solidFill>
                  <a:schemeClr val="dk1"/>
                </a:solidFill>
                <a:latin typeface="Calibri"/>
                <a:ea typeface="Calibri"/>
                <a:cs typeface="Calibri"/>
                <a:sym typeface="Calibri"/>
              </a:rPr>
              <a:t>Reasons</a:t>
            </a:r>
            <a:r>
              <a:rPr b="0" i="0" lang="en-US" sz="22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a:t>
            </a:r>
            <a:r>
              <a:rPr b="1" i="0" lang="en-US" sz="2200" u="none" cap="none" strike="noStrike">
                <a:solidFill>
                  <a:schemeClr val="dk1"/>
                </a:solidFill>
                <a:latin typeface="Calibri"/>
                <a:ea typeface="Calibri"/>
                <a:cs typeface="Calibri"/>
                <a:sym typeface="Calibri"/>
              </a:rPr>
              <a:t>high cost of graphics hardware</a:t>
            </a:r>
            <a:r>
              <a:rPr b="0" i="0" lang="en-US" sz="2200" u="none" cap="none" strike="noStrike">
                <a:solidFill>
                  <a:schemeClr val="dk1"/>
                </a:solidFill>
                <a:latin typeface="Calibri"/>
                <a:ea typeface="Calibri"/>
                <a:cs typeface="Calibri"/>
                <a:sym typeface="Calibri"/>
              </a:rPr>
              <a:t> – at a time when automobiles cost a few thousand dollars, computers cost several millions of dollars, and the first commercial computer displays cost more than a hundred thousand dollars</a:t>
            </a:r>
            <a:endParaRPr/>
          </a:p>
        </p:txBody>
      </p:sp>
      <p:sp>
        <p:nvSpPr>
          <p:cNvPr id="172" name="Google Shape;172;p8"/>
          <p:cNvSpPr txBox="1"/>
          <p:nvPr/>
        </p:nvSpPr>
        <p:spPr>
          <a:xfrm>
            <a:off x="685800" y="3910584"/>
            <a:ext cx="7772400" cy="7620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need for large scale </a:t>
            </a:r>
            <a:r>
              <a:rPr b="1" i="0" lang="en-US" sz="2200" u="none" cap="none" strike="noStrike">
                <a:solidFill>
                  <a:schemeClr val="dk1"/>
                </a:solidFill>
                <a:latin typeface="Calibri"/>
                <a:ea typeface="Calibri"/>
                <a:cs typeface="Calibri"/>
                <a:sym typeface="Calibri"/>
              </a:rPr>
              <a:t>expensive computing resources</a:t>
            </a:r>
            <a:r>
              <a:rPr b="0" i="0" lang="en-US" sz="2200" u="none" cap="none" strike="noStrike">
                <a:solidFill>
                  <a:schemeClr val="dk1"/>
                </a:solidFill>
                <a:latin typeface="Calibri"/>
                <a:ea typeface="Calibri"/>
                <a:cs typeface="Calibri"/>
                <a:sym typeface="Calibri"/>
              </a:rPr>
              <a:t> to support massive design database</a:t>
            </a:r>
            <a:endParaRPr/>
          </a:p>
        </p:txBody>
      </p:sp>
      <p:sp>
        <p:nvSpPr>
          <p:cNvPr id="173" name="Google Shape;173;p8"/>
          <p:cNvSpPr txBox="1"/>
          <p:nvPr/>
        </p:nvSpPr>
        <p:spPr>
          <a:xfrm>
            <a:off x="685800" y="4687824"/>
            <a:ext cx="7772400" cy="106680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difficulty of writing large interactive programs using </a:t>
            </a:r>
            <a:r>
              <a:rPr b="1" i="0" lang="en-US" sz="2200" u="none" cap="none" strike="noStrike">
                <a:solidFill>
                  <a:schemeClr val="dk1"/>
                </a:solidFill>
                <a:latin typeface="Calibri"/>
                <a:ea typeface="Calibri"/>
                <a:cs typeface="Calibri"/>
                <a:sym typeface="Calibri"/>
              </a:rPr>
              <a:t>batch oriented FORTRAN programming</a:t>
            </a:r>
            <a:endParaRPr/>
          </a:p>
        </p:txBody>
      </p:sp>
      <p:sp>
        <p:nvSpPr>
          <p:cNvPr id="174" name="Google Shape;174;p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75" name="Google Shape;175;p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1"/>
          <p:cNvSpPr txBox="1"/>
          <p:nvPr>
            <p:ph type="ctrTitle"/>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Frame Buffer</a:t>
            </a:r>
            <a:endParaRPr/>
          </a:p>
        </p:txBody>
      </p:sp>
      <p:sp>
        <p:nvSpPr>
          <p:cNvPr id="880" name="Google Shape;880;p81"/>
          <p:cNvSpPr/>
          <p:nvPr/>
        </p:nvSpPr>
        <p:spPr>
          <a:xfrm>
            <a:off x="609600" y="9144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t/>
            </a:r>
            <a:endParaRPr b="0" i="0" sz="1800" u="non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rgbClr val="FFFFFF"/>
              </a:solidFill>
              <a:latin typeface="Calibri"/>
              <a:ea typeface="Calibri"/>
              <a:cs typeface="Calibri"/>
              <a:sym typeface="Calibri"/>
            </a:endParaRPr>
          </a:p>
        </p:txBody>
      </p:sp>
      <p:sp>
        <p:nvSpPr>
          <p:cNvPr id="881" name="Google Shape;881;p81"/>
          <p:cNvSpPr txBox="1"/>
          <p:nvPr/>
        </p:nvSpPr>
        <p:spPr>
          <a:xfrm>
            <a:off x="1828800" y="2743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0 0 0 0 0 0 0 0 0 0 0 1 0 0 0 0 0 0 0 0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882" name="Google Shape;882;p81"/>
          <p:cNvSpPr txBox="1"/>
          <p:nvPr/>
        </p:nvSpPr>
        <p:spPr>
          <a:xfrm rot="-480000">
            <a:off x="5414962" y="2665412"/>
            <a:ext cx="736600" cy="128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3" name="Google Shape;883;p81"/>
          <p:cNvSpPr txBox="1"/>
          <p:nvPr/>
        </p:nvSpPr>
        <p:spPr>
          <a:xfrm>
            <a:off x="4114800" y="2819400"/>
            <a:ext cx="228600" cy="1920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a:solidFill>
                  <a:schemeClr val="dk1"/>
                </a:solidFill>
                <a:latin typeface="Arial"/>
                <a:ea typeface="Arial"/>
                <a:cs typeface="Arial"/>
                <a:sym typeface="Arial"/>
              </a:rPr>
              <a:t>0</a:t>
            </a:r>
            <a:endParaRPr/>
          </a:p>
        </p:txBody>
      </p:sp>
      <p:cxnSp>
        <p:nvCxnSpPr>
          <p:cNvPr id="884" name="Google Shape;884;p81"/>
          <p:cNvCxnSpPr/>
          <p:nvPr/>
        </p:nvCxnSpPr>
        <p:spPr>
          <a:xfrm>
            <a:off x="3124200" y="2895600"/>
            <a:ext cx="990600" cy="19050"/>
          </a:xfrm>
          <a:prstGeom prst="straightConnector1">
            <a:avLst/>
          </a:prstGeom>
          <a:noFill/>
          <a:ln cap="flat" cmpd="sng" w="9525">
            <a:solidFill>
              <a:srgbClr val="0D0D0D"/>
            </a:solidFill>
            <a:prstDash val="solid"/>
            <a:miter lim="800000"/>
            <a:headEnd len="med" w="med" type="none"/>
            <a:tailEnd len="med" w="med" type="none"/>
          </a:ln>
        </p:spPr>
      </p:cxnSp>
      <p:cxnSp>
        <p:nvCxnSpPr>
          <p:cNvPr id="885" name="Google Shape;885;p81"/>
          <p:cNvCxnSpPr/>
          <p:nvPr/>
        </p:nvCxnSpPr>
        <p:spPr>
          <a:xfrm flipH="1" rot="10800000">
            <a:off x="4343400" y="2779712"/>
            <a:ext cx="1076325" cy="152400"/>
          </a:xfrm>
          <a:prstGeom prst="straightConnector1">
            <a:avLst/>
          </a:prstGeom>
          <a:noFill/>
          <a:ln cap="flat" cmpd="sng" w="9525">
            <a:solidFill>
              <a:srgbClr val="0D0D0D"/>
            </a:solidFill>
            <a:prstDash val="solid"/>
            <a:miter lim="800000"/>
            <a:headEnd len="med" w="med" type="none"/>
            <a:tailEnd len="med" w="med" type="none"/>
          </a:ln>
        </p:spPr>
      </p:cxnSp>
      <p:sp>
        <p:nvSpPr>
          <p:cNvPr id="886" name="Google Shape;886;p81"/>
          <p:cNvSpPr txBox="1"/>
          <p:nvPr/>
        </p:nvSpPr>
        <p:spPr>
          <a:xfrm>
            <a:off x="1828800" y="3810000"/>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887" name="Google Shape;887;p81"/>
          <p:cNvSpPr txBox="1"/>
          <p:nvPr/>
        </p:nvSpPr>
        <p:spPr>
          <a:xfrm>
            <a:off x="7313612" y="2667000"/>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888" name="Google Shape;888;p81"/>
          <p:cNvSpPr/>
          <p:nvPr/>
        </p:nvSpPr>
        <p:spPr>
          <a:xfrm rot="-1500000">
            <a:off x="6357937" y="1798637"/>
            <a:ext cx="1917700" cy="93345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9" name="Google Shape;889;p8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890" name="Google Shape;890;p81"/>
          <p:cNvSpPr txBox="1"/>
          <p:nvPr/>
        </p:nvSpPr>
        <p:spPr>
          <a:xfrm>
            <a:off x="5410200" y="2819400"/>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a:t>
            </a:r>
            <a:endParaRPr/>
          </a:p>
        </p:txBody>
      </p:sp>
      <p:sp>
        <p:nvSpPr>
          <p:cNvPr id="891" name="Google Shape;891;p81"/>
          <p:cNvSpPr txBox="1"/>
          <p:nvPr/>
        </p:nvSpPr>
        <p:spPr>
          <a:xfrm>
            <a:off x="2286000" y="6356350"/>
            <a:ext cx="4572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2"/>
          <p:cNvSpPr txBox="1"/>
          <p:nvPr>
            <p:ph type="ctrTitle"/>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Frame Buffer</a:t>
            </a:r>
            <a:endParaRPr/>
          </a:p>
        </p:txBody>
      </p:sp>
      <p:sp>
        <p:nvSpPr>
          <p:cNvPr id="897" name="Google Shape;897;p82"/>
          <p:cNvSpPr/>
          <p:nvPr/>
        </p:nvSpPr>
        <p:spPr>
          <a:xfrm>
            <a:off x="609600" y="9144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8" name="Google Shape;898;p82"/>
          <p:cNvSpPr txBox="1"/>
          <p:nvPr/>
        </p:nvSpPr>
        <p:spPr>
          <a:xfrm>
            <a:off x="1828800" y="2743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899" name="Google Shape;899;p82"/>
          <p:cNvSpPr txBox="1"/>
          <p:nvPr/>
        </p:nvSpPr>
        <p:spPr>
          <a:xfrm>
            <a:off x="4114800" y="2819400"/>
            <a:ext cx="228600" cy="1920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cxnSp>
        <p:nvCxnSpPr>
          <p:cNvPr id="900" name="Google Shape;900;p82"/>
          <p:cNvCxnSpPr/>
          <p:nvPr/>
        </p:nvCxnSpPr>
        <p:spPr>
          <a:xfrm>
            <a:off x="3124200" y="2895600"/>
            <a:ext cx="990600" cy="19050"/>
          </a:xfrm>
          <a:prstGeom prst="straightConnector1">
            <a:avLst/>
          </a:prstGeom>
          <a:noFill/>
          <a:ln cap="flat" cmpd="sng" w="9525">
            <a:solidFill>
              <a:srgbClr val="0D0D0D"/>
            </a:solidFill>
            <a:prstDash val="solid"/>
            <a:miter lim="800000"/>
            <a:headEnd len="med" w="med" type="none"/>
            <a:tailEnd len="med" w="med" type="none"/>
          </a:ln>
        </p:spPr>
      </p:cxnSp>
      <p:cxnSp>
        <p:nvCxnSpPr>
          <p:cNvPr id="901" name="Google Shape;901;p82"/>
          <p:cNvCxnSpPr/>
          <p:nvPr/>
        </p:nvCxnSpPr>
        <p:spPr>
          <a:xfrm flipH="1" rot="10800000">
            <a:off x="4343400" y="2779712"/>
            <a:ext cx="1076325" cy="152400"/>
          </a:xfrm>
          <a:prstGeom prst="straightConnector1">
            <a:avLst/>
          </a:prstGeom>
          <a:noFill/>
          <a:ln cap="flat" cmpd="sng" w="9525">
            <a:solidFill>
              <a:srgbClr val="0D0D0D"/>
            </a:solidFill>
            <a:prstDash val="solid"/>
            <a:miter lim="800000"/>
            <a:headEnd len="med" w="med" type="none"/>
            <a:tailEnd len="med" w="med" type="none"/>
          </a:ln>
        </p:spPr>
      </p:cxnSp>
      <p:sp>
        <p:nvSpPr>
          <p:cNvPr id="902" name="Google Shape;902;p82"/>
          <p:cNvSpPr/>
          <p:nvPr/>
        </p:nvSpPr>
        <p:spPr>
          <a:xfrm rot="-1500000">
            <a:off x="6357937" y="1798637"/>
            <a:ext cx="1917700" cy="93345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903" name="Google Shape;903;p82"/>
          <p:cNvCxnSpPr/>
          <p:nvPr/>
        </p:nvCxnSpPr>
        <p:spPr>
          <a:xfrm flipH="1" rot="10800000">
            <a:off x="6096000" y="1700212"/>
            <a:ext cx="1752600" cy="993775"/>
          </a:xfrm>
          <a:prstGeom prst="straightConnector1">
            <a:avLst/>
          </a:prstGeom>
          <a:noFill/>
          <a:ln cap="flat" cmpd="sng" w="9525">
            <a:solidFill>
              <a:srgbClr val="0D0D0D"/>
            </a:solidFill>
            <a:prstDash val="solid"/>
            <a:miter lim="800000"/>
            <a:headEnd len="med" w="med" type="none"/>
            <a:tailEnd len="med" w="med" type="none"/>
          </a:ln>
        </p:spPr>
      </p:cxnSp>
      <p:sp>
        <p:nvSpPr>
          <p:cNvPr id="904" name="Google Shape;904;p82"/>
          <p:cNvSpPr/>
          <p:nvPr/>
        </p:nvSpPr>
        <p:spPr>
          <a:xfrm>
            <a:off x="7848600" y="16764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5" name="Google Shape;905;p82"/>
          <p:cNvSpPr txBox="1"/>
          <p:nvPr/>
        </p:nvSpPr>
        <p:spPr>
          <a:xfrm rot="-480000">
            <a:off x="5414962" y="2665412"/>
            <a:ext cx="736600" cy="1285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6" name="Google Shape;906;p82"/>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907" name="Google Shape;907;p82"/>
          <p:cNvSpPr txBox="1"/>
          <p:nvPr/>
        </p:nvSpPr>
        <p:spPr>
          <a:xfrm>
            <a:off x="1828800" y="3810000"/>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908" name="Google Shape;908;p82"/>
          <p:cNvSpPr txBox="1"/>
          <p:nvPr/>
        </p:nvSpPr>
        <p:spPr>
          <a:xfrm>
            <a:off x="7313612" y="2667000"/>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909" name="Google Shape;909;p82"/>
          <p:cNvSpPr txBox="1"/>
          <p:nvPr/>
        </p:nvSpPr>
        <p:spPr>
          <a:xfrm>
            <a:off x="5410200" y="2819400"/>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a:t>
            </a:r>
            <a:endParaRPr/>
          </a:p>
        </p:txBody>
      </p:sp>
      <p:sp>
        <p:nvSpPr>
          <p:cNvPr id="910" name="Google Shape;910;p82"/>
          <p:cNvSpPr txBox="1"/>
          <p:nvPr/>
        </p:nvSpPr>
        <p:spPr>
          <a:xfrm>
            <a:off x="2438400" y="6356350"/>
            <a:ext cx="4495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3"/>
          <p:cNvSpPr/>
          <p:nvPr/>
        </p:nvSpPr>
        <p:spPr>
          <a:xfrm>
            <a:off x="609600" y="914400"/>
            <a:ext cx="7848600" cy="4800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6" name="Google Shape;916;p83"/>
          <p:cNvSpPr txBox="1"/>
          <p:nvPr/>
        </p:nvSpPr>
        <p:spPr>
          <a:xfrm rot="-480000">
            <a:off x="6451600" y="2263775"/>
            <a:ext cx="846137" cy="800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7" name="Google Shape;917;p83"/>
          <p:cNvSpPr txBox="1"/>
          <p:nvPr/>
        </p:nvSpPr>
        <p:spPr>
          <a:xfrm>
            <a:off x="1676400" y="24384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18" name="Google Shape;918;p83"/>
          <p:cNvSpPr txBox="1"/>
          <p:nvPr/>
        </p:nvSpPr>
        <p:spPr>
          <a:xfrm>
            <a:off x="1828800" y="2743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19" name="Google Shape;919;p83"/>
          <p:cNvSpPr txBox="1"/>
          <p:nvPr/>
        </p:nvSpPr>
        <p:spPr>
          <a:xfrm>
            <a:off x="1981200" y="30861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0 0 0 0 0 0 0 0 0 0 0 1 0 0 0 0 0 0 0 0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20" name="Google Shape;920;p83"/>
          <p:cNvSpPr txBox="1"/>
          <p:nvPr/>
        </p:nvSpPr>
        <p:spPr>
          <a:xfrm rot="-480000">
            <a:off x="5262562" y="2565400"/>
            <a:ext cx="736600" cy="127000"/>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a:t>
            </a:r>
            <a:endParaRPr/>
          </a:p>
        </p:txBody>
      </p:sp>
      <p:sp>
        <p:nvSpPr>
          <p:cNvPr id="921" name="Google Shape;921;p83"/>
          <p:cNvSpPr txBox="1"/>
          <p:nvPr/>
        </p:nvSpPr>
        <p:spPr>
          <a:xfrm rot="-480000">
            <a:off x="5414962" y="2665412"/>
            <a:ext cx="736600" cy="128587"/>
          </a:xfrm>
          <a:prstGeom prst="rect">
            <a:avLst/>
          </a:prstGeom>
          <a:solidFill>
            <a:srgbClr val="00B05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2" name="Google Shape;922;p83"/>
          <p:cNvSpPr txBox="1"/>
          <p:nvPr/>
        </p:nvSpPr>
        <p:spPr>
          <a:xfrm rot="-480000">
            <a:off x="5338762" y="2817812"/>
            <a:ext cx="736600" cy="128587"/>
          </a:xfrm>
          <a:prstGeom prst="rect">
            <a:avLst/>
          </a:prstGeom>
          <a:solidFill>
            <a:srgbClr val="00B0F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3" name="Google Shape;923;p83"/>
          <p:cNvSpPr/>
          <p:nvPr/>
        </p:nvSpPr>
        <p:spPr>
          <a:xfrm>
            <a:off x="7010400" y="23622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4" name="Google Shape;924;p83"/>
          <p:cNvSpPr/>
          <p:nvPr/>
        </p:nvSpPr>
        <p:spPr>
          <a:xfrm>
            <a:off x="7010400" y="24384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5" name="Google Shape;925;p83"/>
          <p:cNvSpPr/>
          <p:nvPr/>
        </p:nvSpPr>
        <p:spPr>
          <a:xfrm>
            <a:off x="6986587" y="2335212"/>
            <a:ext cx="152400" cy="152400"/>
          </a:xfrm>
          <a:prstGeom prst="ellipse">
            <a:avLst/>
          </a:prstGeom>
          <a:no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6" name="Google Shape;926;p83"/>
          <p:cNvSpPr txBox="1"/>
          <p:nvPr/>
        </p:nvSpPr>
        <p:spPr>
          <a:xfrm>
            <a:off x="4119562" y="2514600"/>
            <a:ext cx="223837"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927" name="Google Shape;927;p83"/>
          <p:cNvSpPr txBox="1"/>
          <p:nvPr/>
        </p:nvSpPr>
        <p:spPr>
          <a:xfrm>
            <a:off x="4114800" y="2819400"/>
            <a:ext cx="228600" cy="1920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928" name="Google Shape;928;p83"/>
          <p:cNvSpPr txBox="1"/>
          <p:nvPr/>
        </p:nvSpPr>
        <p:spPr>
          <a:xfrm>
            <a:off x="4114800" y="3124200"/>
            <a:ext cx="228600"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0</a:t>
            </a:r>
            <a:endParaRPr/>
          </a:p>
        </p:txBody>
      </p:sp>
      <p:cxnSp>
        <p:nvCxnSpPr>
          <p:cNvPr id="929" name="Google Shape;929;p83"/>
          <p:cNvCxnSpPr/>
          <p:nvPr/>
        </p:nvCxnSpPr>
        <p:spPr>
          <a:xfrm>
            <a:off x="2971800" y="2590800"/>
            <a:ext cx="1147762" cy="38100"/>
          </a:xfrm>
          <a:prstGeom prst="straightConnector1">
            <a:avLst/>
          </a:prstGeom>
          <a:noFill/>
          <a:ln cap="flat" cmpd="sng" w="9525">
            <a:solidFill>
              <a:srgbClr val="0D0D0D"/>
            </a:solidFill>
            <a:prstDash val="solid"/>
            <a:miter lim="800000"/>
            <a:headEnd len="med" w="med" type="none"/>
            <a:tailEnd len="med" w="med" type="none"/>
          </a:ln>
        </p:spPr>
      </p:cxnSp>
      <p:cxnSp>
        <p:nvCxnSpPr>
          <p:cNvPr id="930" name="Google Shape;930;p83"/>
          <p:cNvCxnSpPr/>
          <p:nvPr/>
        </p:nvCxnSpPr>
        <p:spPr>
          <a:xfrm>
            <a:off x="3124200" y="2895600"/>
            <a:ext cx="990600" cy="19050"/>
          </a:xfrm>
          <a:prstGeom prst="straightConnector1">
            <a:avLst/>
          </a:prstGeom>
          <a:noFill/>
          <a:ln cap="flat" cmpd="sng" w="9525">
            <a:solidFill>
              <a:srgbClr val="0D0D0D"/>
            </a:solidFill>
            <a:prstDash val="solid"/>
            <a:miter lim="800000"/>
            <a:headEnd len="med" w="med" type="none"/>
            <a:tailEnd len="med" w="med" type="none"/>
          </a:ln>
        </p:spPr>
      </p:cxnSp>
      <p:cxnSp>
        <p:nvCxnSpPr>
          <p:cNvPr id="931" name="Google Shape;931;p83"/>
          <p:cNvCxnSpPr/>
          <p:nvPr/>
        </p:nvCxnSpPr>
        <p:spPr>
          <a:xfrm>
            <a:off x="3349625" y="3224212"/>
            <a:ext cx="762000" cy="38100"/>
          </a:xfrm>
          <a:prstGeom prst="straightConnector1">
            <a:avLst/>
          </a:prstGeom>
          <a:noFill/>
          <a:ln cap="flat" cmpd="sng" w="9525">
            <a:solidFill>
              <a:srgbClr val="0D0D0D"/>
            </a:solidFill>
            <a:prstDash val="solid"/>
            <a:miter lim="800000"/>
            <a:headEnd len="med" w="med" type="none"/>
            <a:tailEnd len="med" w="med" type="none"/>
          </a:ln>
        </p:spPr>
      </p:cxnSp>
      <p:cxnSp>
        <p:nvCxnSpPr>
          <p:cNvPr id="932" name="Google Shape;932;p83"/>
          <p:cNvCxnSpPr/>
          <p:nvPr/>
        </p:nvCxnSpPr>
        <p:spPr>
          <a:xfrm>
            <a:off x="4343400" y="2667000"/>
            <a:ext cx="923925" cy="12700"/>
          </a:xfrm>
          <a:prstGeom prst="straightConnector1">
            <a:avLst/>
          </a:prstGeom>
          <a:noFill/>
          <a:ln cap="flat" cmpd="sng" w="9525">
            <a:solidFill>
              <a:srgbClr val="0D0D0D"/>
            </a:solidFill>
            <a:prstDash val="solid"/>
            <a:miter lim="800000"/>
            <a:headEnd len="med" w="med" type="none"/>
            <a:tailEnd len="med" w="med" type="none"/>
          </a:ln>
        </p:spPr>
      </p:cxnSp>
      <p:cxnSp>
        <p:nvCxnSpPr>
          <p:cNvPr id="933" name="Google Shape;933;p83"/>
          <p:cNvCxnSpPr/>
          <p:nvPr/>
        </p:nvCxnSpPr>
        <p:spPr>
          <a:xfrm flipH="1" rot="10800000">
            <a:off x="4343400" y="2779712"/>
            <a:ext cx="1076325" cy="152400"/>
          </a:xfrm>
          <a:prstGeom prst="straightConnector1">
            <a:avLst/>
          </a:prstGeom>
          <a:noFill/>
          <a:ln cap="flat" cmpd="sng" w="9525">
            <a:solidFill>
              <a:srgbClr val="0D0D0D"/>
            </a:solidFill>
            <a:prstDash val="solid"/>
            <a:miter lim="800000"/>
            <a:headEnd len="med" w="med" type="none"/>
            <a:tailEnd len="med" w="med" type="none"/>
          </a:ln>
        </p:spPr>
      </p:cxnSp>
      <p:cxnSp>
        <p:nvCxnSpPr>
          <p:cNvPr id="934" name="Google Shape;934;p83"/>
          <p:cNvCxnSpPr/>
          <p:nvPr/>
        </p:nvCxnSpPr>
        <p:spPr>
          <a:xfrm flipH="1" rot="10800000">
            <a:off x="4343400" y="2932112"/>
            <a:ext cx="1000125" cy="268287"/>
          </a:xfrm>
          <a:prstGeom prst="straightConnector1">
            <a:avLst/>
          </a:prstGeom>
          <a:noFill/>
          <a:ln cap="flat" cmpd="sng" w="9525">
            <a:solidFill>
              <a:srgbClr val="0D0D0D"/>
            </a:solidFill>
            <a:prstDash val="solid"/>
            <a:miter lim="800000"/>
            <a:headEnd len="med" w="med" type="none"/>
            <a:tailEnd len="med" w="med" type="none"/>
          </a:ln>
        </p:spPr>
      </p:cxnSp>
      <p:cxnSp>
        <p:nvCxnSpPr>
          <p:cNvPr id="935" name="Google Shape;935;p83"/>
          <p:cNvCxnSpPr/>
          <p:nvPr/>
        </p:nvCxnSpPr>
        <p:spPr>
          <a:xfrm flipH="1" rot="10800000">
            <a:off x="6003925" y="2386012"/>
            <a:ext cx="982662" cy="168275"/>
          </a:xfrm>
          <a:prstGeom prst="straightConnector1">
            <a:avLst/>
          </a:prstGeom>
          <a:noFill/>
          <a:ln cap="flat" cmpd="sng" w="9525">
            <a:solidFill>
              <a:srgbClr val="0D0D0D"/>
            </a:solidFill>
            <a:prstDash val="solid"/>
            <a:miter lim="800000"/>
            <a:headEnd len="med" w="med" type="none"/>
            <a:tailEnd len="med" w="med" type="none"/>
          </a:ln>
        </p:spPr>
      </p:cxnSp>
      <p:cxnSp>
        <p:nvCxnSpPr>
          <p:cNvPr id="936" name="Google Shape;936;p83"/>
          <p:cNvCxnSpPr/>
          <p:nvPr/>
        </p:nvCxnSpPr>
        <p:spPr>
          <a:xfrm flipH="1" rot="10800000">
            <a:off x="6156325" y="2465387"/>
            <a:ext cx="960437" cy="204787"/>
          </a:xfrm>
          <a:prstGeom prst="straightConnector1">
            <a:avLst/>
          </a:prstGeom>
          <a:noFill/>
          <a:ln cap="flat" cmpd="sng" w="9525">
            <a:solidFill>
              <a:srgbClr val="0D0D0D"/>
            </a:solidFill>
            <a:prstDash val="solid"/>
            <a:miter lim="800000"/>
            <a:headEnd len="med" w="med" type="none"/>
            <a:tailEnd len="med" w="med" type="none"/>
          </a:ln>
        </p:spPr>
      </p:cxnSp>
      <p:sp>
        <p:nvSpPr>
          <p:cNvPr id="937" name="Google Shape;937;p83"/>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Frame Buffer</a:t>
            </a:r>
            <a:endParaRPr/>
          </a:p>
        </p:txBody>
      </p:sp>
      <p:sp>
        <p:nvSpPr>
          <p:cNvPr id="938" name="Google Shape;938;p83"/>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939" name="Google Shape;939;p83"/>
          <p:cNvSpPr txBox="1"/>
          <p:nvPr/>
        </p:nvSpPr>
        <p:spPr>
          <a:xfrm>
            <a:off x="1978025" y="4202112"/>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940" name="Google Shape;940;p83"/>
          <p:cNvSpPr txBox="1"/>
          <p:nvPr/>
        </p:nvSpPr>
        <p:spPr>
          <a:xfrm>
            <a:off x="7391400" y="2514600"/>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941" name="Google Shape;941;p83"/>
          <p:cNvSpPr txBox="1"/>
          <p:nvPr/>
        </p:nvSpPr>
        <p:spPr>
          <a:xfrm>
            <a:off x="5410200" y="3059112"/>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Guns</a:t>
            </a:r>
            <a:endParaRPr/>
          </a:p>
        </p:txBody>
      </p:sp>
      <p:sp>
        <p:nvSpPr>
          <p:cNvPr id="942" name="Google Shape;942;p83"/>
          <p:cNvSpPr txBox="1"/>
          <p:nvPr/>
        </p:nvSpPr>
        <p:spPr>
          <a:xfrm>
            <a:off x="2362200" y="6356350"/>
            <a:ext cx="4572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4"/>
          <p:cNvSpPr txBox="1"/>
          <p:nvPr>
            <p:ph type="ctrTitle"/>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Frame Buffer</a:t>
            </a:r>
            <a:endParaRPr/>
          </a:p>
        </p:txBody>
      </p:sp>
      <p:sp>
        <p:nvSpPr>
          <p:cNvPr id="948" name="Google Shape;948;p84"/>
          <p:cNvSpPr/>
          <p:nvPr/>
        </p:nvSpPr>
        <p:spPr>
          <a:xfrm>
            <a:off x="609600" y="914400"/>
            <a:ext cx="7848600" cy="51816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9" name="Google Shape;949;p84"/>
          <p:cNvSpPr txBox="1"/>
          <p:nvPr/>
        </p:nvSpPr>
        <p:spPr>
          <a:xfrm rot="-480000">
            <a:off x="6451600" y="2265362"/>
            <a:ext cx="855662" cy="800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0" name="Google Shape;950;p84"/>
          <p:cNvSpPr txBox="1"/>
          <p:nvPr/>
        </p:nvSpPr>
        <p:spPr>
          <a:xfrm>
            <a:off x="1676400" y="24384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51" name="Google Shape;951;p84"/>
          <p:cNvSpPr txBox="1"/>
          <p:nvPr/>
        </p:nvSpPr>
        <p:spPr>
          <a:xfrm>
            <a:off x="1828800" y="2743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52" name="Google Shape;952;p84"/>
          <p:cNvSpPr txBox="1"/>
          <p:nvPr/>
        </p:nvSpPr>
        <p:spPr>
          <a:xfrm>
            <a:off x="1981200" y="30861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53" name="Google Shape;953;p84"/>
          <p:cNvSpPr txBox="1"/>
          <p:nvPr/>
        </p:nvSpPr>
        <p:spPr>
          <a:xfrm rot="-480000">
            <a:off x="5262562" y="2565400"/>
            <a:ext cx="736600" cy="127000"/>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a:t>
            </a:r>
            <a:endParaRPr/>
          </a:p>
        </p:txBody>
      </p:sp>
      <p:sp>
        <p:nvSpPr>
          <p:cNvPr id="954" name="Google Shape;954;p84"/>
          <p:cNvSpPr txBox="1"/>
          <p:nvPr/>
        </p:nvSpPr>
        <p:spPr>
          <a:xfrm rot="-480000">
            <a:off x="5414962" y="2665412"/>
            <a:ext cx="736600" cy="128587"/>
          </a:xfrm>
          <a:prstGeom prst="rect">
            <a:avLst/>
          </a:prstGeom>
          <a:solidFill>
            <a:srgbClr val="00B05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5" name="Google Shape;955;p84"/>
          <p:cNvSpPr txBox="1"/>
          <p:nvPr/>
        </p:nvSpPr>
        <p:spPr>
          <a:xfrm rot="-480000">
            <a:off x="5338762" y="2817812"/>
            <a:ext cx="736600" cy="128587"/>
          </a:xfrm>
          <a:prstGeom prst="rect">
            <a:avLst/>
          </a:prstGeom>
          <a:solidFill>
            <a:srgbClr val="00B0F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6" name="Google Shape;956;p84"/>
          <p:cNvSpPr/>
          <p:nvPr/>
        </p:nvSpPr>
        <p:spPr>
          <a:xfrm>
            <a:off x="7010400" y="23622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7" name="Google Shape;957;p84"/>
          <p:cNvSpPr/>
          <p:nvPr/>
        </p:nvSpPr>
        <p:spPr>
          <a:xfrm>
            <a:off x="7010400" y="24384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8" name="Google Shape;958;p84"/>
          <p:cNvSpPr/>
          <p:nvPr/>
        </p:nvSpPr>
        <p:spPr>
          <a:xfrm>
            <a:off x="7086600" y="2392362"/>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9" name="Google Shape;959;p84"/>
          <p:cNvSpPr/>
          <p:nvPr/>
        </p:nvSpPr>
        <p:spPr>
          <a:xfrm>
            <a:off x="6986587" y="2335212"/>
            <a:ext cx="152400" cy="152400"/>
          </a:xfrm>
          <a:prstGeom prst="ellipse">
            <a:avLst/>
          </a:prstGeom>
          <a:no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0" name="Google Shape;960;p84"/>
          <p:cNvSpPr txBox="1"/>
          <p:nvPr/>
        </p:nvSpPr>
        <p:spPr>
          <a:xfrm>
            <a:off x="4119562" y="2514600"/>
            <a:ext cx="223837"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961" name="Google Shape;961;p84"/>
          <p:cNvSpPr txBox="1"/>
          <p:nvPr/>
        </p:nvSpPr>
        <p:spPr>
          <a:xfrm>
            <a:off x="4114800" y="2819400"/>
            <a:ext cx="228600" cy="1920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962" name="Google Shape;962;p84"/>
          <p:cNvSpPr txBox="1"/>
          <p:nvPr/>
        </p:nvSpPr>
        <p:spPr>
          <a:xfrm>
            <a:off x="4114800" y="3124200"/>
            <a:ext cx="228600"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cxnSp>
        <p:nvCxnSpPr>
          <p:cNvPr id="963" name="Google Shape;963;p84"/>
          <p:cNvCxnSpPr/>
          <p:nvPr/>
        </p:nvCxnSpPr>
        <p:spPr>
          <a:xfrm>
            <a:off x="2971800" y="2590800"/>
            <a:ext cx="1147762" cy="38100"/>
          </a:xfrm>
          <a:prstGeom prst="straightConnector1">
            <a:avLst/>
          </a:prstGeom>
          <a:noFill/>
          <a:ln cap="flat" cmpd="sng" w="9525">
            <a:solidFill>
              <a:srgbClr val="0D0D0D"/>
            </a:solidFill>
            <a:prstDash val="solid"/>
            <a:miter lim="800000"/>
            <a:headEnd len="med" w="med" type="none"/>
            <a:tailEnd len="med" w="med" type="none"/>
          </a:ln>
        </p:spPr>
      </p:cxnSp>
      <p:cxnSp>
        <p:nvCxnSpPr>
          <p:cNvPr id="964" name="Google Shape;964;p84"/>
          <p:cNvCxnSpPr/>
          <p:nvPr/>
        </p:nvCxnSpPr>
        <p:spPr>
          <a:xfrm>
            <a:off x="3124200" y="2895600"/>
            <a:ext cx="990600" cy="19050"/>
          </a:xfrm>
          <a:prstGeom prst="straightConnector1">
            <a:avLst/>
          </a:prstGeom>
          <a:noFill/>
          <a:ln cap="flat" cmpd="sng" w="9525">
            <a:solidFill>
              <a:srgbClr val="0D0D0D"/>
            </a:solidFill>
            <a:prstDash val="solid"/>
            <a:miter lim="800000"/>
            <a:headEnd len="med" w="med" type="none"/>
            <a:tailEnd len="med" w="med" type="none"/>
          </a:ln>
        </p:spPr>
      </p:cxnSp>
      <p:cxnSp>
        <p:nvCxnSpPr>
          <p:cNvPr id="965" name="Google Shape;965;p84"/>
          <p:cNvCxnSpPr/>
          <p:nvPr/>
        </p:nvCxnSpPr>
        <p:spPr>
          <a:xfrm>
            <a:off x="3352800" y="3200400"/>
            <a:ext cx="762000" cy="38100"/>
          </a:xfrm>
          <a:prstGeom prst="straightConnector1">
            <a:avLst/>
          </a:prstGeom>
          <a:noFill/>
          <a:ln cap="flat" cmpd="sng" w="9525">
            <a:solidFill>
              <a:srgbClr val="0D0D0D"/>
            </a:solidFill>
            <a:prstDash val="solid"/>
            <a:miter lim="800000"/>
            <a:headEnd len="med" w="med" type="none"/>
            <a:tailEnd len="med" w="med" type="none"/>
          </a:ln>
        </p:spPr>
      </p:cxnSp>
      <p:cxnSp>
        <p:nvCxnSpPr>
          <p:cNvPr id="966" name="Google Shape;966;p84"/>
          <p:cNvCxnSpPr/>
          <p:nvPr/>
        </p:nvCxnSpPr>
        <p:spPr>
          <a:xfrm>
            <a:off x="4343400" y="2667000"/>
            <a:ext cx="923925" cy="12700"/>
          </a:xfrm>
          <a:prstGeom prst="straightConnector1">
            <a:avLst/>
          </a:prstGeom>
          <a:noFill/>
          <a:ln cap="flat" cmpd="sng" w="9525">
            <a:solidFill>
              <a:srgbClr val="0D0D0D"/>
            </a:solidFill>
            <a:prstDash val="solid"/>
            <a:miter lim="800000"/>
            <a:headEnd len="med" w="med" type="none"/>
            <a:tailEnd len="med" w="med" type="none"/>
          </a:ln>
        </p:spPr>
      </p:cxnSp>
      <p:cxnSp>
        <p:nvCxnSpPr>
          <p:cNvPr id="967" name="Google Shape;967;p84"/>
          <p:cNvCxnSpPr/>
          <p:nvPr/>
        </p:nvCxnSpPr>
        <p:spPr>
          <a:xfrm flipH="1" rot="10800000">
            <a:off x="4343400" y="2779712"/>
            <a:ext cx="1076325" cy="152400"/>
          </a:xfrm>
          <a:prstGeom prst="straightConnector1">
            <a:avLst/>
          </a:prstGeom>
          <a:noFill/>
          <a:ln cap="flat" cmpd="sng" w="9525">
            <a:solidFill>
              <a:srgbClr val="0D0D0D"/>
            </a:solidFill>
            <a:prstDash val="solid"/>
            <a:miter lim="800000"/>
            <a:headEnd len="med" w="med" type="none"/>
            <a:tailEnd len="med" w="med" type="none"/>
          </a:ln>
        </p:spPr>
      </p:cxnSp>
      <p:cxnSp>
        <p:nvCxnSpPr>
          <p:cNvPr id="968" name="Google Shape;968;p84"/>
          <p:cNvCxnSpPr/>
          <p:nvPr/>
        </p:nvCxnSpPr>
        <p:spPr>
          <a:xfrm flipH="1" rot="10800000">
            <a:off x="4343400" y="2932112"/>
            <a:ext cx="1000125" cy="268287"/>
          </a:xfrm>
          <a:prstGeom prst="straightConnector1">
            <a:avLst/>
          </a:prstGeom>
          <a:noFill/>
          <a:ln cap="flat" cmpd="sng" w="9525">
            <a:solidFill>
              <a:srgbClr val="0D0D0D"/>
            </a:solidFill>
            <a:prstDash val="solid"/>
            <a:miter lim="800000"/>
            <a:headEnd len="med" w="med" type="none"/>
            <a:tailEnd len="med" w="med" type="none"/>
          </a:ln>
        </p:spPr>
      </p:cxnSp>
      <p:cxnSp>
        <p:nvCxnSpPr>
          <p:cNvPr id="969" name="Google Shape;969;p84"/>
          <p:cNvCxnSpPr/>
          <p:nvPr/>
        </p:nvCxnSpPr>
        <p:spPr>
          <a:xfrm flipH="1" rot="10800000">
            <a:off x="6003925" y="2386012"/>
            <a:ext cx="982662" cy="168275"/>
          </a:xfrm>
          <a:prstGeom prst="straightConnector1">
            <a:avLst/>
          </a:prstGeom>
          <a:noFill/>
          <a:ln cap="flat" cmpd="sng" w="9525">
            <a:solidFill>
              <a:srgbClr val="0D0D0D"/>
            </a:solidFill>
            <a:prstDash val="solid"/>
            <a:miter lim="800000"/>
            <a:headEnd len="med" w="med" type="none"/>
            <a:tailEnd len="med" w="med" type="none"/>
          </a:ln>
        </p:spPr>
      </p:cxnSp>
      <p:cxnSp>
        <p:nvCxnSpPr>
          <p:cNvPr id="970" name="Google Shape;970;p84"/>
          <p:cNvCxnSpPr/>
          <p:nvPr/>
        </p:nvCxnSpPr>
        <p:spPr>
          <a:xfrm flipH="1" rot="10800000">
            <a:off x="6156325" y="2465387"/>
            <a:ext cx="960437" cy="204787"/>
          </a:xfrm>
          <a:prstGeom prst="straightConnector1">
            <a:avLst/>
          </a:prstGeom>
          <a:noFill/>
          <a:ln cap="flat" cmpd="sng" w="9525">
            <a:solidFill>
              <a:srgbClr val="0D0D0D"/>
            </a:solidFill>
            <a:prstDash val="solid"/>
            <a:miter lim="800000"/>
            <a:headEnd len="med" w="med" type="none"/>
            <a:tailEnd len="med" w="med" type="none"/>
          </a:ln>
        </p:spPr>
      </p:cxnSp>
      <p:cxnSp>
        <p:nvCxnSpPr>
          <p:cNvPr id="971" name="Google Shape;971;p84"/>
          <p:cNvCxnSpPr/>
          <p:nvPr/>
        </p:nvCxnSpPr>
        <p:spPr>
          <a:xfrm flipH="1" rot="10800000">
            <a:off x="6096000" y="2398712"/>
            <a:ext cx="996950" cy="411162"/>
          </a:xfrm>
          <a:prstGeom prst="straightConnector1">
            <a:avLst/>
          </a:prstGeom>
          <a:noFill/>
          <a:ln cap="flat" cmpd="sng" w="9525">
            <a:solidFill>
              <a:srgbClr val="0D0D0D"/>
            </a:solidFill>
            <a:prstDash val="solid"/>
            <a:miter lim="800000"/>
            <a:headEnd len="med" w="med" type="none"/>
            <a:tailEnd len="med" w="med" type="none"/>
          </a:ln>
        </p:spPr>
      </p:cxnSp>
      <p:sp>
        <p:nvSpPr>
          <p:cNvPr id="972" name="Google Shape;972;p84"/>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973" name="Google Shape;973;p84"/>
          <p:cNvSpPr txBox="1"/>
          <p:nvPr/>
        </p:nvSpPr>
        <p:spPr>
          <a:xfrm>
            <a:off x="1978025" y="4202112"/>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974" name="Google Shape;974;p84"/>
          <p:cNvSpPr txBox="1"/>
          <p:nvPr/>
        </p:nvSpPr>
        <p:spPr>
          <a:xfrm>
            <a:off x="7391400" y="2514600"/>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975" name="Google Shape;975;p84"/>
          <p:cNvSpPr txBox="1"/>
          <p:nvPr/>
        </p:nvSpPr>
        <p:spPr>
          <a:xfrm>
            <a:off x="5410200" y="3059112"/>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Guns</a:t>
            </a:r>
            <a:endParaRPr/>
          </a:p>
        </p:txBody>
      </p:sp>
      <p:sp>
        <p:nvSpPr>
          <p:cNvPr id="976" name="Google Shape;976;p84"/>
          <p:cNvSpPr txBox="1"/>
          <p:nvPr/>
        </p:nvSpPr>
        <p:spPr>
          <a:xfrm>
            <a:off x="2286000" y="6356350"/>
            <a:ext cx="46482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977" name="Google Shape;977;p84"/>
          <p:cNvSpPr txBox="1"/>
          <p:nvPr/>
        </p:nvSpPr>
        <p:spPr>
          <a:xfrm>
            <a:off x="4029075" y="3544887"/>
            <a:ext cx="2082800" cy="3417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  G    B</a:t>
            </a:r>
            <a:endParaRPr/>
          </a:p>
          <a:p>
            <a:pPr indent="-114300" lvl="0" marL="0" marR="0" rtl="0" algn="l">
              <a:lnSpc>
                <a:spcPct val="100000"/>
              </a:lnSpc>
              <a:spcBef>
                <a:spcPts val="0"/>
              </a:spcBef>
              <a:spcAft>
                <a:spcPts val="0"/>
              </a:spcAft>
              <a:buClr>
                <a:schemeClr val="dk1"/>
              </a:buClr>
              <a:buSzPts val="1800"/>
              <a:buFont typeface="Arial"/>
              <a:buAutoNum type="arabicPlain"/>
            </a:pPr>
            <a:r>
              <a:rPr b="0" i="0" lang="en-US" sz="1800" u="none">
                <a:solidFill>
                  <a:schemeClr val="dk1"/>
                </a:solidFill>
                <a:latin typeface="Arial"/>
                <a:ea typeface="Arial"/>
                <a:cs typeface="Arial"/>
                <a:sym typeface="Arial"/>
              </a:rPr>
              <a:t>1    1     white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0    1   0     green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    0   0     red</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0    0   1     blue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    1   0     yellow</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0    1   1     cyan    </a:t>
            </a:r>
            <a:endParaRPr/>
          </a:p>
          <a:p>
            <a:pPr indent="-114300" lvl="0" marL="0" marR="0" rtl="0" algn="l">
              <a:lnSpc>
                <a:spcPct val="100000"/>
              </a:lnSpc>
              <a:spcBef>
                <a:spcPts val="0"/>
              </a:spcBef>
              <a:spcAft>
                <a:spcPts val="0"/>
              </a:spcAft>
              <a:buClr>
                <a:schemeClr val="dk1"/>
              </a:buClr>
              <a:buSzPts val="1800"/>
              <a:buFont typeface="Arial"/>
              <a:buAutoNum type="arabicPlain"/>
            </a:pPr>
            <a:r>
              <a:rPr b="0" i="0" lang="en-US" sz="1800" u="none">
                <a:solidFill>
                  <a:schemeClr val="dk1"/>
                </a:solidFill>
                <a:latin typeface="Arial"/>
                <a:ea typeface="Arial"/>
                <a:cs typeface="Arial"/>
                <a:sym typeface="Arial"/>
              </a:rPr>
              <a:t>0    1     purple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0    0     0   black</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5"/>
          <p:cNvSpPr/>
          <p:nvPr/>
        </p:nvSpPr>
        <p:spPr>
          <a:xfrm>
            <a:off x="228600" y="838200"/>
            <a:ext cx="8610600" cy="57150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3" name="Google Shape;983;p85"/>
          <p:cNvSpPr txBox="1"/>
          <p:nvPr/>
        </p:nvSpPr>
        <p:spPr>
          <a:xfrm>
            <a:off x="1219200" y="9525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84" name="Google Shape;984;p85"/>
          <p:cNvSpPr txBox="1"/>
          <p:nvPr/>
        </p:nvSpPr>
        <p:spPr>
          <a:xfrm>
            <a:off x="1219200" y="29718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85" name="Google Shape;985;p85"/>
          <p:cNvSpPr txBox="1"/>
          <p:nvPr/>
        </p:nvSpPr>
        <p:spPr>
          <a:xfrm>
            <a:off x="1219200" y="51054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0 0 0 0 0 0 0 0 0 0 0 1 0 0 0 0 0 0 0 0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86" name="Google Shape;986;p85"/>
          <p:cNvSpPr txBox="1"/>
          <p:nvPr/>
        </p:nvSpPr>
        <p:spPr>
          <a:xfrm>
            <a:off x="3886200" y="1905000"/>
            <a:ext cx="914400" cy="152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Arial"/>
              <a:buNone/>
            </a:pPr>
            <a:r>
              <a:rPr b="0" i="0" lang="en-US" sz="700" u="none">
                <a:solidFill>
                  <a:schemeClr val="dk1"/>
                </a:solidFill>
                <a:latin typeface="Arial"/>
                <a:ea typeface="Arial"/>
                <a:cs typeface="Arial"/>
                <a:sym typeface="Arial"/>
              </a:rPr>
              <a:t>1 1 1 1 1 1 1 1</a:t>
            </a:r>
            <a:endParaRPr/>
          </a:p>
        </p:txBody>
      </p:sp>
      <p:sp>
        <p:nvSpPr>
          <p:cNvPr id="987" name="Google Shape;987;p85"/>
          <p:cNvSpPr txBox="1"/>
          <p:nvPr/>
        </p:nvSpPr>
        <p:spPr>
          <a:xfrm>
            <a:off x="0" y="-3810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a:solidFill>
                  <a:schemeClr val="dk1"/>
                </a:solidFill>
                <a:latin typeface="Calibri"/>
                <a:ea typeface="Calibri"/>
                <a:cs typeface="Calibri"/>
                <a:sym typeface="Calibri"/>
              </a:rPr>
              <a:t>Frame Buffer</a:t>
            </a:r>
            <a:endParaRPr/>
          </a:p>
        </p:txBody>
      </p:sp>
      <p:sp>
        <p:nvSpPr>
          <p:cNvPr id="988" name="Google Shape;988;p85"/>
          <p:cNvSpPr txBox="1"/>
          <p:nvPr/>
        </p:nvSpPr>
        <p:spPr>
          <a:xfrm>
            <a:off x="1295400" y="10287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89" name="Google Shape;989;p85"/>
          <p:cNvSpPr txBox="1"/>
          <p:nvPr/>
        </p:nvSpPr>
        <p:spPr>
          <a:xfrm>
            <a:off x="1371600" y="11049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0" name="Google Shape;990;p85"/>
          <p:cNvSpPr txBox="1"/>
          <p:nvPr/>
        </p:nvSpPr>
        <p:spPr>
          <a:xfrm>
            <a:off x="1447800" y="11811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1" name="Google Shape;991;p85"/>
          <p:cNvSpPr txBox="1"/>
          <p:nvPr/>
        </p:nvSpPr>
        <p:spPr>
          <a:xfrm>
            <a:off x="1524000" y="12573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2" name="Google Shape;992;p85"/>
          <p:cNvSpPr txBox="1"/>
          <p:nvPr/>
        </p:nvSpPr>
        <p:spPr>
          <a:xfrm>
            <a:off x="1600200" y="13335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3" name="Google Shape;993;p85"/>
          <p:cNvSpPr txBox="1"/>
          <p:nvPr/>
        </p:nvSpPr>
        <p:spPr>
          <a:xfrm>
            <a:off x="1676400" y="13716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4" name="Google Shape;994;p85"/>
          <p:cNvSpPr txBox="1"/>
          <p:nvPr/>
        </p:nvSpPr>
        <p:spPr>
          <a:xfrm>
            <a:off x="1295400" y="30480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5" name="Google Shape;995;p85"/>
          <p:cNvSpPr txBox="1"/>
          <p:nvPr/>
        </p:nvSpPr>
        <p:spPr>
          <a:xfrm>
            <a:off x="1371600" y="3124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6" name="Google Shape;996;p85"/>
          <p:cNvSpPr txBox="1"/>
          <p:nvPr/>
        </p:nvSpPr>
        <p:spPr>
          <a:xfrm>
            <a:off x="1447800" y="32004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7" name="Google Shape;997;p85"/>
          <p:cNvSpPr txBox="1"/>
          <p:nvPr/>
        </p:nvSpPr>
        <p:spPr>
          <a:xfrm>
            <a:off x="1524000" y="32766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8" name="Google Shape;998;p85"/>
          <p:cNvSpPr txBox="1"/>
          <p:nvPr/>
        </p:nvSpPr>
        <p:spPr>
          <a:xfrm>
            <a:off x="1600200" y="33528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999" name="Google Shape;999;p85"/>
          <p:cNvSpPr txBox="1"/>
          <p:nvPr/>
        </p:nvSpPr>
        <p:spPr>
          <a:xfrm>
            <a:off x="1295400" y="51816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00" name="Google Shape;1000;p85"/>
          <p:cNvSpPr txBox="1"/>
          <p:nvPr/>
        </p:nvSpPr>
        <p:spPr>
          <a:xfrm>
            <a:off x="1371600" y="52578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01" name="Google Shape;1001;p85"/>
          <p:cNvSpPr txBox="1"/>
          <p:nvPr/>
        </p:nvSpPr>
        <p:spPr>
          <a:xfrm>
            <a:off x="1447800" y="53340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02" name="Google Shape;1002;p85"/>
          <p:cNvSpPr txBox="1"/>
          <p:nvPr/>
        </p:nvSpPr>
        <p:spPr>
          <a:xfrm>
            <a:off x="1524000" y="5410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03" name="Google Shape;1003;p85"/>
          <p:cNvSpPr txBox="1"/>
          <p:nvPr/>
        </p:nvSpPr>
        <p:spPr>
          <a:xfrm>
            <a:off x="1600200" y="54864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cxnSp>
        <p:nvCxnSpPr>
          <p:cNvPr id="1004" name="Google Shape;1004;p85"/>
          <p:cNvCxnSpPr/>
          <p:nvPr/>
        </p:nvCxnSpPr>
        <p:spPr>
          <a:xfrm>
            <a:off x="3124200" y="1981200"/>
            <a:ext cx="7620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005" name="Google Shape;1005;p85"/>
          <p:cNvCxnSpPr/>
          <p:nvPr/>
        </p:nvCxnSpPr>
        <p:spPr>
          <a:xfrm>
            <a:off x="3048000" y="3810000"/>
            <a:ext cx="762000" cy="38100"/>
          </a:xfrm>
          <a:prstGeom prst="straightConnector1">
            <a:avLst/>
          </a:prstGeom>
          <a:noFill/>
          <a:ln cap="flat" cmpd="sng" w="9525">
            <a:solidFill>
              <a:schemeClr val="dk1"/>
            </a:solidFill>
            <a:prstDash val="solid"/>
            <a:miter lim="800000"/>
            <a:headEnd len="med" w="med" type="none"/>
            <a:tailEnd len="med" w="med" type="none"/>
          </a:ln>
        </p:spPr>
      </p:cxnSp>
      <p:cxnSp>
        <p:nvCxnSpPr>
          <p:cNvPr id="1006" name="Google Shape;1006;p85"/>
          <p:cNvCxnSpPr/>
          <p:nvPr/>
        </p:nvCxnSpPr>
        <p:spPr>
          <a:xfrm>
            <a:off x="3048000" y="5905500"/>
            <a:ext cx="762000" cy="38100"/>
          </a:xfrm>
          <a:prstGeom prst="straightConnector1">
            <a:avLst/>
          </a:prstGeom>
          <a:noFill/>
          <a:ln cap="flat" cmpd="sng" w="9525">
            <a:solidFill>
              <a:schemeClr val="dk1"/>
            </a:solidFill>
            <a:prstDash val="solid"/>
            <a:miter lim="800000"/>
            <a:headEnd len="med" w="med" type="none"/>
            <a:tailEnd len="med" w="med" type="none"/>
          </a:ln>
        </p:spPr>
      </p:cxnSp>
      <p:sp>
        <p:nvSpPr>
          <p:cNvPr id="1007" name="Google Shape;1007;p85"/>
          <p:cNvSpPr/>
          <p:nvPr/>
        </p:nvSpPr>
        <p:spPr>
          <a:xfrm>
            <a:off x="6781800" y="3352800"/>
            <a:ext cx="1600200" cy="1143000"/>
          </a:xfrm>
          <a:prstGeom prst="roundRect">
            <a:avLst>
              <a:gd fmla="val 16667"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8" name="Google Shape;1008;p85"/>
          <p:cNvSpPr/>
          <p:nvPr/>
        </p:nvSpPr>
        <p:spPr>
          <a:xfrm>
            <a:off x="8001000" y="3505200"/>
            <a:ext cx="152400" cy="152400"/>
          </a:xfrm>
          <a:prstGeom prst="ellipse">
            <a:avLst/>
          </a:prstGeom>
          <a:solidFill>
            <a:srgbClr val="FFFF00"/>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9" name="Google Shape;1009;p85"/>
          <p:cNvSpPr txBox="1"/>
          <p:nvPr/>
        </p:nvSpPr>
        <p:spPr>
          <a:xfrm>
            <a:off x="3810000" y="3760787"/>
            <a:ext cx="914400" cy="152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1 1 1 1 1 1 1 1</a:t>
            </a:r>
            <a:endParaRPr/>
          </a:p>
        </p:txBody>
      </p:sp>
      <p:sp>
        <p:nvSpPr>
          <p:cNvPr id="1010" name="Google Shape;1010;p85"/>
          <p:cNvSpPr txBox="1"/>
          <p:nvPr/>
        </p:nvSpPr>
        <p:spPr>
          <a:xfrm>
            <a:off x="3810000" y="5854700"/>
            <a:ext cx="914400" cy="1524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1 1 1 1 1 1 1 1</a:t>
            </a:r>
            <a:endParaRPr/>
          </a:p>
        </p:txBody>
      </p:sp>
      <p:sp>
        <p:nvSpPr>
          <p:cNvPr id="1011" name="Google Shape;1011;p85"/>
          <p:cNvSpPr txBox="1"/>
          <p:nvPr/>
        </p:nvSpPr>
        <p:spPr>
          <a:xfrm>
            <a:off x="6019800" y="3733800"/>
            <a:ext cx="457200" cy="76200"/>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2" name="Google Shape;1012;p85"/>
          <p:cNvSpPr txBox="1"/>
          <p:nvPr/>
        </p:nvSpPr>
        <p:spPr>
          <a:xfrm>
            <a:off x="6172200" y="3810000"/>
            <a:ext cx="457200" cy="76200"/>
          </a:xfrm>
          <a:prstGeom prst="rect">
            <a:avLst/>
          </a:prstGeom>
          <a:solidFill>
            <a:srgbClr val="00B05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3" name="Google Shape;1013;p85"/>
          <p:cNvSpPr txBox="1"/>
          <p:nvPr/>
        </p:nvSpPr>
        <p:spPr>
          <a:xfrm>
            <a:off x="6019800" y="3886200"/>
            <a:ext cx="457200" cy="76200"/>
          </a:xfrm>
          <a:prstGeom prst="rect">
            <a:avLst/>
          </a:prstGeom>
          <a:solidFill>
            <a:srgbClr val="00B0F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014" name="Google Shape;1014;p85"/>
          <p:cNvCxnSpPr/>
          <p:nvPr/>
        </p:nvCxnSpPr>
        <p:spPr>
          <a:xfrm>
            <a:off x="4800600" y="1981200"/>
            <a:ext cx="1219200" cy="1790700"/>
          </a:xfrm>
          <a:prstGeom prst="straightConnector1">
            <a:avLst/>
          </a:prstGeom>
          <a:noFill/>
          <a:ln cap="flat" cmpd="sng" w="9525">
            <a:solidFill>
              <a:schemeClr val="dk1"/>
            </a:solidFill>
            <a:prstDash val="solid"/>
            <a:miter lim="800000"/>
            <a:headEnd len="med" w="med" type="none"/>
            <a:tailEnd len="med" w="med" type="none"/>
          </a:ln>
        </p:spPr>
      </p:cxnSp>
      <p:cxnSp>
        <p:nvCxnSpPr>
          <p:cNvPr id="1015" name="Google Shape;1015;p85"/>
          <p:cNvCxnSpPr/>
          <p:nvPr/>
        </p:nvCxnSpPr>
        <p:spPr>
          <a:xfrm>
            <a:off x="4787900" y="3846512"/>
            <a:ext cx="138430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016" name="Google Shape;1016;p85"/>
          <p:cNvCxnSpPr/>
          <p:nvPr/>
        </p:nvCxnSpPr>
        <p:spPr>
          <a:xfrm rot="-5400000">
            <a:off x="4368800" y="4279900"/>
            <a:ext cx="2006600" cy="1295400"/>
          </a:xfrm>
          <a:prstGeom prst="straightConnector1">
            <a:avLst/>
          </a:prstGeom>
          <a:noFill/>
          <a:ln cap="flat" cmpd="sng" w="9525">
            <a:solidFill>
              <a:schemeClr val="dk1"/>
            </a:solidFill>
            <a:prstDash val="solid"/>
            <a:miter lim="800000"/>
            <a:headEnd len="med" w="med" type="none"/>
            <a:tailEnd len="med" w="med" type="none"/>
          </a:ln>
        </p:spPr>
      </p:cxnSp>
      <p:cxnSp>
        <p:nvCxnSpPr>
          <p:cNvPr id="1017" name="Google Shape;1017;p85"/>
          <p:cNvCxnSpPr/>
          <p:nvPr/>
        </p:nvCxnSpPr>
        <p:spPr>
          <a:xfrm flipH="1" rot="10800000">
            <a:off x="6477000" y="3581400"/>
            <a:ext cx="1524000" cy="188912"/>
          </a:xfrm>
          <a:prstGeom prst="straightConnector1">
            <a:avLst/>
          </a:prstGeom>
          <a:noFill/>
          <a:ln cap="flat" cmpd="sng" w="9525">
            <a:solidFill>
              <a:schemeClr val="dk1"/>
            </a:solidFill>
            <a:prstDash val="solid"/>
            <a:miter lim="800000"/>
            <a:headEnd len="med" w="med" type="none"/>
            <a:tailEnd len="med" w="med" type="none"/>
          </a:ln>
        </p:spPr>
      </p:cxnSp>
      <p:cxnSp>
        <p:nvCxnSpPr>
          <p:cNvPr id="1018" name="Google Shape;1018;p85"/>
          <p:cNvCxnSpPr/>
          <p:nvPr/>
        </p:nvCxnSpPr>
        <p:spPr>
          <a:xfrm flipH="1" rot="10800000">
            <a:off x="6629400" y="3581400"/>
            <a:ext cx="1371600" cy="280987"/>
          </a:xfrm>
          <a:prstGeom prst="straightConnector1">
            <a:avLst/>
          </a:prstGeom>
          <a:noFill/>
          <a:ln cap="flat" cmpd="sng" w="9525">
            <a:solidFill>
              <a:schemeClr val="dk1"/>
            </a:solidFill>
            <a:prstDash val="solid"/>
            <a:miter lim="800000"/>
            <a:headEnd len="med" w="med" type="none"/>
            <a:tailEnd len="med" w="med" type="none"/>
          </a:ln>
        </p:spPr>
      </p:cxnSp>
      <p:cxnSp>
        <p:nvCxnSpPr>
          <p:cNvPr id="1019" name="Google Shape;1019;p85"/>
          <p:cNvCxnSpPr/>
          <p:nvPr/>
        </p:nvCxnSpPr>
        <p:spPr>
          <a:xfrm flipH="1" rot="10800000">
            <a:off x="6477000" y="3581400"/>
            <a:ext cx="1600200" cy="368300"/>
          </a:xfrm>
          <a:prstGeom prst="straightConnector1">
            <a:avLst/>
          </a:prstGeom>
          <a:noFill/>
          <a:ln cap="flat" cmpd="sng" w="9525">
            <a:solidFill>
              <a:schemeClr val="dk1"/>
            </a:solidFill>
            <a:prstDash val="solid"/>
            <a:miter lim="800000"/>
            <a:headEnd len="med" w="med" type="none"/>
            <a:tailEnd len="med" w="med" type="none"/>
          </a:ln>
        </p:spPr>
      </p:cxnSp>
      <p:sp>
        <p:nvSpPr>
          <p:cNvPr id="1020" name="Google Shape;1020;p8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21" name="Google Shape;1021;p85"/>
          <p:cNvSpPr txBox="1"/>
          <p:nvPr/>
        </p:nvSpPr>
        <p:spPr>
          <a:xfrm>
            <a:off x="1676400" y="4354512"/>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1022" name="Google Shape;1022;p85"/>
          <p:cNvSpPr txBox="1"/>
          <p:nvPr/>
        </p:nvSpPr>
        <p:spPr>
          <a:xfrm>
            <a:off x="7089775" y="2667000"/>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1023" name="Google Shape;1023;p85"/>
          <p:cNvSpPr txBox="1"/>
          <p:nvPr/>
        </p:nvSpPr>
        <p:spPr>
          <a:xfrm>
            <a:off x="5108575" y="3211512"/>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Guns</a:t>
            </a:r>
            <a:endParaRPr/>
          </a:p>
        </p:txBody>
      </p:sp>
      <p:sp>
        <p:nvSpPr>
          <p:cNvPr id="1024" name="Google Shape;1024;p85"/>
          <p:cNvSpPr txBox="1"/>
          <p:nvPr/>
        </p:nvSpPr>
        <p:spPr>
          <a:xfrm>
            <a:off x="2438400" y="6519862"/>
            <a:ext cx="4800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025" name="Google Shape;1025;p85"/>
          <p:cNvSpPr/>
          <p:nvPr/>
        </p:nvSpPr>
        <p:spPr>
          <a:xfrm>
            <a:off x="3200400" y="76200"/>
            <a:ext cx="6057900" cy="1349375"/>
          </a:xfrm>
          <a:custGeom>
            <a:rect b="b" l="l" r="r" t="t"/>
            <a:pathLst>
              <a:path extrusionOk="0" h="120000" w="120000">
                <a:moveTo>
                  <a:pt x="0" y="0"/>
                </a:moveTo>
                <a:lnTo>
                  <a:pt x="120000" y="0"/>
                </a:lnTo>
                <a:lnTo>
                  <a:pt x="120000" y="120000"/>
                </a:lnTo>
                <a:lnTo>
                  <a:pt x="0" y="120000"/>
                </a:lnTo>
                <a:close/>
              </a:path>
              <a:path extrusionOk="0" fill="none" h="120000" w="120000">
                <a:moveTo>
                  <a:pt x="64034" y="20657"/>
                </a:moveTo>
                <a:lnTo>
                  <a:pt x="26077" y="15229"/>
                </a:lnTo>
              </a:path>
            </a:pathLst>
          </a:cu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Total number of intensities achievable     =     2</a:t>
            </a:r>
            <a:r>
              <a:rPr b="0" baseline="30000" i="0" lang="en-US" sz="2800" u="none">
                <a:solidFill>
                  <a:schemeClr val="dk1"/>
                </a:solidFill>
                <a:latin typeface="Calibri"/>
                <a:ea typeface="Calibri"/>
                <a:cs typeface="Calibri"/>
                <a:sym typeface="Calibri"/>
              </a:rPr>
              <a:t>n</a:t>
            </a: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out of a single pixel on the screen                    n = number of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bits assigned to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 single pixel</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026" name="Google Shape;1026;p85"/>
          <p:cNvSpPr/>
          <p:nvPr/>
        </p:nvSpPr>
        <p:spPr>
          <a:xfrm>
            <a:off x="0" y="4343400"/>
            <a:ext cx="5108575" cy="1066800"/>
          </a:xfrm>
          <a:custGeom>
            <a:rect b="b" l="l" r="r" t="t"/>
            <a:pathLst>
              <a:path extrusionOk="0" h="120000" w="120000">
                <a:moveTo>
                  <a:pt x="0" y="0"/>
                </a:moveTo>
                <a:lnTo>
                  <a:pt x="120000" y="0"/>
                </a:lnTo>
                <a:lnTo>
                  <a:pt x="120000" y="120000"/>
                </a:lnTo>
                <a:lnTo>
                  <a:pt x="0" y="120000"/>
                </a:lnTo>
                <a:close/>
              </a:path>
              <a:path extrusionOk="0" fill="none" h="120000" w="120000">
                <a:moveTo>
                  <a:pt x="-9720" y="24716"/>
                </a:moveTo>
                <a:lnTo>
                  <a:pt x="-385" y="18527"/>
                </a:lnTo>
              </a:path>
            </a:pathLst>
          </a:cu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If n bits are assigned to a single pixel and the resolution of the screen is 1024 x 800 then the total size of the required frame buffer is     n x 1024 x 800</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1027" name="Google Shape;1027;p85"/>
          <p:cNvCxnSpPr/>
          <p:nvPr/>
        </p:nvCxnSpPr>
        <p:spPr>
          <a:xfrm>
            <a:off x="5410200" y="0"/>
            <a:ext cx="246062" cy="701040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500"/>
                                        <p:tgtEl>
                                          <p:spTgt spid="10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6"/>
                                        </p:tgtEl>
                                        <p:attrNameLst>
                                          <p:attrName>style.visibility</p:attrName>
                                        </p:attrNameLst>
                                      </p:cBhvr>
                                      <p:to>
                                        <p:strVal val="visible"/>
                                      </p:to>
                                    </p:set>
                                    <p:anim calcmode="lin" valueType="num">
                                      <p:cBhvr additive="base">
                                        <p:cTn dur="500"/>
                                        <p:tgtEl>
                                          <p:spTgt spid="10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33" name="Google Shape;1033;p8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descr="single bitplane.jpg" id="1034" name="Google Shape;1034;p86"/>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40" name="Google Shape;1040;p8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descr="16 bitplane.jpg" id="1041" name="Google Shape;1041;p87"/>
          <p:cNvPicPr preferRelativeResize="0"/>
          <p:nvPr/>
        </p:nvPicPr>
        <p:blipFill rotWithShape="1">
          <a:blip r:embed="rId3">
            <a:alphaModFix/>
          </a:blip>
          <a:srcRect b="0" l="0" r="0" t="0"/>
          <a:stretch/>
        </p:blipFill>
        <p:spPr>
          <a:xfrm>
            <a:off x="0" y="0"/>
            <a:ext cx="9144000" cy="693896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8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47" name="Google Shape;1047;p8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1048" name="Google Shape;1048;p88"/>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054" name="Google Shape;1054;p8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055" name="Google Shape;1055;p89"/>
          <p:cNvSpPr txBox="1"/>
          <p:nvPr/>
        </p:nvSpPr>
        <p:spPr>
          <a:xfrm rot="-480000">
            <a:off x="6451600" y="2874962"/>
            <a:ext cx="855662" cy="8001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6" name="Google Shape;1056;p89"/>
          <p:cNvSpPr txBox="1"/>
          <p:nvPr/>
        </p:nvSpPr>
        <p:spPr>
          <a:xfrm>
            <a:off x="609600" y="27432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57" name="Google Shape;1057;p89"/>
          <p:cNvSpPr txBox="1"/>
          <p:nvPr/>
        </p:nvSpPr>
        <p:spPr>
          <a:xfrm>
            <a:off x="762000" y="30480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58" name="Google Shape;1058;p89"/>
          <p:cNvSpPr txBox="1"/>
          <p:nvPr/>
        </p:nvSpPr>
        <p:spPr>
          <a:xfrm>
            <a:off x="914400" y="3390900"/>
            <a:ext cx="1447800" cy="10287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0 0 0 0 0 0 0 0 0 1 0 1 0 0 0 0 0 0 0 0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0 0 1 0 0 0 0 0 0 0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0 0 0 1 0 0 0 0 0 0</a:t>
            </a:r>
            <a:endParaRPr b="0" i="0" sz="9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0 0 0 0 1 0 0 0 0 0</a:t>
            </a:r>
            <a:endParaRPr/>
          </a:p>
        </p:txBody>
      </p:sp>
      <p:sp>
        <p:nvSpPr>
          <p:cNvPr id="1059" name="Google Shape;1059;p89"/>
          <p:cNvSpPr txBox="1"/>
          <p:nvPr/>
        </p:nvSpPr>
        <p:spPr>
          <a:xfrm rot="-480000">
            <a:off x="5414962" y="3275012"/>
            <a:ext cx="736600" cy="128587"/>
          </a:xfrm>
          <a:prstGeom prst="rect">
            <a:avLst/>
          </a:prstGeom>
          <a:solidFill>
            <a:srgbClr val="00B05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0" name="Google Shape;1060;p89"/>
          <p:cNvSpPr/>
          <p:nvPr/>
        </p:nvSpPr>
        <p:spPr>
          <a:xfrm>
            <a:off x="7010400" y="29718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1" name="Google Shape;1061;p89"/>
          <p:cNvSpPr/>
          <p:nvPr/>
        </p:nvSpPr>
        <p:spPr>
          <a:xfrm>
            <a:off x="7010400" y="3048000"/>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2" name="Google Shape;1062;p89"/>
          <p:cNvSpPr/>
          <p:nvPr/>
        </p:nvSpPr>
        <p:spPr>
          <a:xfrm>
            <a:off x="7086600" y="3001962"/>
            <a:ext cx="46037" cy="460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3" name="Google Shape;1063;p89"/>
          <p:cNvSpPr/>
          <p:nvPr/>
        </p:nvSpPr>
        <p:spPr>
          <a:xfrm>
            <a:off x="6986587" y="2944812"/>
            <a:ext cx="152400" cy="152400"/>
          </a:xfrm>
          <a:prstGeom prst="ellipse">
            <a:avLst/>
          </a:prstGeom>
          <a:no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4" name="Google Shape;1064;p89"/>
          <p:cNvSpPr txBox="1"/>
          <p:nvPr/>
        </p:nvSpPr>
        <p:spPr>
          <a:xfrm>
            <a:off x="3276600" y="3429000"/>
            <a:ext cx="223837"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sp>
        <p:nvSpPr>
          <p:cNvPr id="1065" name="Google Shape;1065;p89"/>
          <p:cNvSpPr txBox="1"/>
          <p:nvPr/>
        </p:nvSpPr>
        <p:spPr>
          <a:xfrm>
            <a:off x="3505200" y="3429000"/>
            <a:ext cx="228600"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cxnSp>
        <p:nvCxnSpPr>
          <p:cNvPr id="1066" name="Google Shape;1066;p89"/>
          <p:cNvCxnSpPr/>
          <p:nvPr/>
        </p:nvCxnSpPr>
        <p:spPr>
          <a:xfrm flipH="1" rot="10800000">
            <a:off x="6156325" y="3074987"/>
            <a:ext cx="960437" cy="204787"/>
          </a:xfrm>
          <a:prstGeom prst="straightConnector1">
            <a:avLst/>
          </a:prstGeom>
          <a:noFill/>
          <a:ln cap="flat" cmpd="sng" w="9525">
            <a:solidFill>
              <a:srgbClr val="0D0D0D"/>
            </a:solidFill>
            <a:prstDash val="solid"/>
            <a:miter lim="800000"/>
            <a:headEnd len="med" w="med" type="none"/>
            <a:tailEnd len="med" w="med" type="none"/>
          </a:ln>
        </p:spPr>
      </p:cxnSp>
      <p:sp>
        <p:nvSpPr>
          <p:cNvPr id="1067" name="Google Shape;1067;p89"/>
          <p:cNvSpPr txBox="1"/>
          <p:nvPr/>
        </p:nvSpPr>
        <p:spPr>
          <a:xfrm>
            <a:off x="838200" y="4724400"/>
            <a:ext cx="15271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Frame Buffer</a:t>
            </a:r>
            <a:endParaRPr/>
          </a:p>
        </p:txBody>
      </p:sp>
      <p:sp>
        <p:nvSpPr>
          <p:cNvPr id="1068" name="Google Shape;1068;p89"/>
          <p:cNvSpPr txBox="1"/>
          <p:nvPr/>
        </p:nvSpPr>
        <p:spPr>
          <a:xfrm>
            <a:off x="6551612" y="3668712"/>
            <a:ext cx="91598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Screen</a:t>
            </a:r>
            <a:endParaRPr/>
          </a:p>
        </p:txBody>
      </p:sp>
      <p:sp>
        <p:nvSpPr>
          <p:cNvPr id="1069" name="Google Shape;1069;p89"/>
          <p:cNvSpPr txBox="1"/>
          <p:nvPr/>
        </p:nvSpPr>
        <p:spPr>
          <a:xfrm>
            <a:off x="5410200" y="3668712"/>
            <a:ext cx="10953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Electron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Gun</a:t>
            </a:r>
            <a:endParaRPr/>
          </a:p>
        </p:txBody>
      </p:sp>
      <p:cxnSp>
        <p:nvCxnSpPr>
          <p:cNvPr id="1070" name="Google Shape;1070;p89"/>
          <p:cNvCxnSpPr/>
          <p:nvPr/>
        </p:nvCxnSpPr>
        <p:spPr>
          <a:xfrm flipH="1" rot="10800000">
            <a:off x="4343400" y="3389312"/>
            <a:ext cx="1076325" cy="152400"/>
          </a:xfrm>
          <a:prstGeom prst="straightConnector1">
            <a:avLst/>
          </a:prstGeom>
          <a:noFill/>
          <a:ln cap="flat" cmpd="sng" w="9525">
            <a:solidFill>
              <a:srgbClr val="0D0D0D"/>
            </a:solidFill>
            <a:prstDash val="solid"/>
            <a:miter lim="800000"/>
            <a:headEnd len="med" w="med" type="none"/>
            <a:tailEnd len="med" w="med" type="none"/>
          </a:ln>
        </p:spPr>
      </p:cxnSp>
      <p:sp>
        <p:nvSpPr>
          <p:cNvPr id="1071" name="Google Shape;1071;p89"/>
          <p:cNvSpPr txBox="1"/>
          <p:nvPr/>
        </p:nvSpPr>
        <p:spPr>
          <a:xfrm>
            <a:off x="4114800" y="3200400"/>
            <a:ext cx="990600" cy="685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Arial"/>
              <a:buNone/>
            </a:pPr>
            <a:r>
              <a:t/>
            </a:r>
            <a:endParaRPr b="0" i="0" sz="7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2</a:t>
            </a:r>
            <a:r>
              <a:rPr b="0" baseline="30000" i="0" lang="en-US" sz="2400" u="none">
                <a:solidFill>
                  <a:schemeClr val="dk1"/>
                </a:solidFill>
                <a:latin typeface="Arial"/>
                <a:ea typeface="Arial"/>
                <a:cs typeface="Arial"/>
                <a:sym typeface="Arial"/>
              </a:rPr>
              <a:t>n</a:t>
            </a:r>
            <a:r>
              <a:rPr b="0" baseline="30000" i="0" lang="en-US" sz="1600" u="none">
                <a:solidFill>
                  <a:schemeClr val="dk1"/>
                </a:solidFill>
                <a:latin typeface="Arial"/>
                <a:ea typeface="Arial"/>
                <a:cs typeface="Arial"/>
                <a:sym typeface="Arial"/>
              </a:rPr>
              <a:t> </a:t>
            </a:r>
            <a:r>
              <a:rPr b="0" i="0" lang="en-US" sz="1600" u="none">
                <a:solidFill>
                  <a:schemeClr val="dk1"/>
                </a:solidFill>
                <a:latin typeface="Arial"/>
                <a:ea typeface="Arial"/>
                <a:cs typeface="Arial"/>
                <a:sym typeface="Arial"/>
              </a:rPr>
              <a:t> bit DAC</a:t>
            </a:r>
            <a:endParaRPr/>
          </a:p>
        </p:txBody>
      </p:sp>
      <p:sp>
        <p:nvSpPr>
          <p:cNvPr id="1072" name="Google Shape;1072;p89"/>
          <p:cNvSpPr txBox="1"/>
          <p:nvPr/>
        </p:nvSpPr>
        <p:spPr>
          <a:xfrm>
            <a:off x="2803525" y="3733800"/>
            <a:ext cx="1158875"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n</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Registers</a:t>
            </a:r>
            <a:endParaRPr/>
          </a:p>
        </p:txBody>
      </p:sp>
      <p:sp>
        <p:nvSpPr>
          <p:cNvPr id="1073" name="Google Shape;1073;p89"/>
          <p:cNvSpPr txBox="1"/>
          <p:nvPr/>
        </p:nvSpPr>
        <p:spPr>
          <a:xfrm>
            <a:off x="3052762" y="3429000"/>
            <a:ext cx="223837" cy="228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a:t>
            </a:r>
            <a:endParaRPr/>
          </a:p>
        </p:txBody>
      </p:sp>
      <p:cxnSp>
        <p:nvCxnSpPr>
          <p:cNvPr id="1074" name="Google Shape;1074;p89"/>
          <p:cNvCxnSpPr/>
          <p:nvPr/>
        </p:nvCxnSpPr>
        <p:spPr>
          <a:xfrm>
            <a:off x="2895600" y="3808412"/>
            <a:ext cx="914400" cy="1587"/>
          </a:xfrm>
          <a:prstGeom prst="straightConnector1">
            <a:avLst/>
          </a:prstGeom>
          <a:noFill/>
          <a:ln cap="flat" cmpd="sng" w="9525">
            <a:solidFill>
              <a:schemeClr val="dk1"/>
            </a:solidFill>
            <a:prstDash val="solid"/>
            <a:miter lim="800000"/>
            <a:headEnd len="med" w="med" type="stealth"/>
            <a:tailEnd len="med" w="med" type="stealth"/>
          </a:ln>
        </p:spPr>
      </p:cxnSp>
      <p:cxnSp>
        <p:nvCxnSpPr>
          <p:cNvPr id="1075" name="Google Shape;1075;p89"/>
          <p:cNvCxnSpPr/>
          <p:nvPr/>
        </p:nvCxnSpPr>
        <p:spPr>
          <a:xfrm flipH="1" rot="-5400000">
            <a:off x="314325" y="3848100"/>
            <a:ext cx="533400" cy="457200"/>
          </a:xfrm>
          <a:prstGeom prst="straightConnector1">
            <a:avLst/>
          </a:prstGeom>
          <a:noFill/>
          <a:ln cap="flat" cmpd="sng" w="9525">
            <a:solidFill>
              <a:schemeClr val="dk1"/>
            </a:solidFill>
            <a:prstDash val="solid"/>
            <a:miter lim="800000"/>
            <a:headEnd len="med" w="med" type="stealth"/>
            <a:tailEnd len="med" w="med" type="stealth"/>
          </a:ln>
        </p:spPr>
      </p:cxnSp>
      <p:sp>
        <p:nvSpPr>
          <p:cNvPr id="1076" name="Google Shape;1076;p89"/>
          <p:cNvSpPr txBox="1"/>
          <p:nvPr/>
        </p:nvSpPr>
        <p:spPr>
          <a:xfrm>
            <a:off x="228600" y="3973512"/>
            <a:ext cx="3762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 </a:t>
            </a:r>
            <a:endParaRPr/>
          </a:p>
        </p:txBody>
      </p:sp>
      <p:sp>
        <p:nvSpPr>
          <p:cNvPr id="1077" name="Google Shape;1077;p89"/>
          <p:cNvSpPr txBox="1"/>
          <p:nvPr/>
        </p:nvSpPr>
        <p:spPr>
          <a:xfrm>
            <a:off x="7237412" y="2819400"/>
            <a:ext cx="458787"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r>
              <a:rPr b="0" baseline="30000" i="0" lang="en-US" sz="2800" u="none">
                <a:solidFill>
                  <a:schemeClr val="dk1"/>
                </a:solidFill>
                <a:latin typeface="Arial"/>
                <a:ea typeface="Arial"/>
                <a:cs typeface="Arial"/>
                <a:sym typeface="Arial"/>
              </a:rPr>
              <a:t>n       </a:t>
            </a:r>
            <a:endParaRPr/>
          </a:p>
        </p:txBody>
      </p:sp>
      <p:sp>
        <p:nvSpPr>
          <p:cNvPr id="1078" name="Google Shape;1078;p89"/>
          <p:cNvSpPr txBox="1"/>
          <p:nvPr/>
        </p:nvSpPr>
        <p:spPr>
          <a:xfrm>
            <a:off x="7523162" y="2933700"/>
            <a:ext cx="10445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Intensity</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Levels</a:t>
            </a:r>
            <a:endParaRPr/>
          </a:p>
        </p:txBody>
      </p:sp>
      <p:cxnSp>
        <p:nvCxnSpPr>
          <p:cNvPr id="1079" name="Google Shape;1079;p89"/>
          <p:cNvCxnSpPr/>
          <p:nvPr/>
        </p:nvCxnSpPr>
        <p:spPr>
          <a:xfrm flipH="1" rot="10800000">
            <a:off x="2286000" y="3543300"/>
            <a:ext cx="766762" cy="38100"/>
          </a:xfrm>
          <a:prstGeom prst="straightConnector1">
            <a:avLst/>
          </a:prstGeom>
          <a:noFill/>
          <a:ln cap="flat" cmpd="sng" w="9525">
            <a:solidFill>
              <a:schemeClr val="dk1"/>
            </a:solidFill>
            <a:prstDash val="solid"/>
            <a:miter lim="800000"/>
            <a:headEnd len="med" w="med" type="none"/>
            <a:tailEnd len="med" w="med" type="none"/>
          </a:ln>
        </p:spPr>
      </p:cxnSp>
      <p:cxnSp>
        <p:nvCxnSpPr>
          <p:cNvPr id="1080" name="Google Shape;1080;p89"/>
          <p:cNvCxnSpPr/>
          <p:nvPr/>
        </p:nvCxnSpPr>
        <p:spPr>
          <a:xfrm>
            <a:off x="2152650" y="3219450"/>
            <a:ext cx="1219200" cy="76200"/>
          </a:xfrm>
          <a:prstGeom prst="straightConnector1">
            <a:avLst/>
          </a:prstGeom>
          <a:noFill/>
          <a:ln cap="flat" cmpd="sng" w="9525">
            <a:solidFill>
              <a:schemeClr val="dk1"/>
            </a:solidFill>
            <a:prstDash val="solid"/>
            <a:miter lim="800000"/>
            <a:headEnd len="med" w="med" type="none"/>
            <a:tailEnd len="med" w="med" type="none"/>
          </a:ln>
        </p:spPr>
      </p:cxnSp>
      <p:cxnSp>
        <p:nvCxnSpPr>
          <p:cNvPr id="1081" name="Google Shape;1081;p89"/>
          <p:cNvCxnSpPr/>
          <p:nvPr/>
        </p:nvCxnSpPr>
        <p:spPr>
          <a:xfrm>
            <a:off x="1981200" y="2895600"/>
            <a:ext cx="1676400" cy="76200"/>
          </a:xfrm>
          <a:prstGeom prst="straightConnector1">
            <a:avLst/>
          </a:prstGeom>
          <a:noFill/>
          <a:ln cap="flat" cmpd="sng" w="9525">
            <a:solidFill>
              <a:schemeClr val="dk1"/>
            </a:solidFill>
            <a:prstDash val="solid"/>
            <a:miter lim="800000"/>
            <a:headEnd len="med" w="med" type="none"/>
            <a:tailEnd len="med" w="med" type="none"/>
          </a:ln>
        </p:spPr>
      </p:cxnSp>
      <p:cxnSp>
        <p:nvCxnSpPr>
          <p:cNvPr id="1082" name="Google Shape;1082;p89"/>
          <p:cNvCxnSpPr/>
          <p:nvPr/>
        </p:nvCxnSpPr>
        <p:spPr>
          <a:xfrm rot="5400000">
            <a:off x="3409950" y="3181350"/>
            <a:ext cx="457200" cy="38100"/>
          </a:xfrm>
          <a:prstGeom prst="straightConnector1">
            <a:avLst/>
          </a:prstGeom>
          <a:noFill/>
          <a:ln cap="flat" cmpd="sng" w="9525">
            <a:solidFill>
              <a:schemeClr val="dk1"/>
            </a:solidFill>
            <a:prstDash val="solid"/>
            <a:miter lim="800000"/>
            <a:headEnd len="med" w="med" type="none"/>
            <a:tailEnd len="med" w="med" type="none"/>
          </a:ln>
        </p:spPr>
      </p:cxnSp>
      <p:cxnSp>
        <p:nvCxnSpPr>
          <p:cNvPr id="1083" name="Google Shape;1083;p89"/>
          <p:cNvCxnSpPr/>
          <p:nvPr/>
        </p:nvCxnSpPr>
        <p:spPr>
          <a:xfrm rot="5400000">
            <a:off x="3323431" y="3361531"/>
            <a:ext cx="133350" cy="1587"/>
          </a:xfrm>
          <a:prstGeom prst="straightConnector1">
            <a:avLst/>
          </a:prstGeom>
          <a:noFill/>
          <a:ln cap="flat" cmpd="sng" w="9525">
            <a:solidFill>
              <a:schemeClr val="dk1"/>
            </a:solidFill>
            <a:prstDash val="solid"/>
            <a:miter lim="800000"/>
            <a:headEnd len="med" w="med" type="none"/>
            <a:tailEnd len="med" w="med" type="none"/>
          </a:ln>
        </p:spPr>
      </p:cxnSp>
      <p:cxnSp>
        <p:nvCxnSpPr>
          <p:cNvPr id="1084" name="Google Shape;1084;p89"/>
          <p:cNvCxnSpPr/>
          <p:nvPr/>
        </p:nvCxnSpPr>
        <p:spPr>
          <a:xfrm>
            <a:off x="3733800" y="3543300"/>
            <a:ext cx="381000" cy="1587"/>
          </a:xfrm>
          <a:prstGeom prst="straightConnector1">
            <a:avLst/>
          </a:prstGeom>
          <a:noFill/>
          <a:ln cap="flat" cmpd="sng" w="9525">
            <a:solidFill>
              <a:schemeClr val="dk1"/>
            </a:solidFill>
            <a:prstDash val="solid"/>
            <a:miter lim="800000"/>
            <a:headEnd len="med" w="med" type="none"/>
            <a:tailEnd len="med" w="med" type="none"/>
          </a:ln>
        </p:spPr>
      </p:cxnSp>
      <p:sp>
        <p:nvSpPr>
          <p:cNvPr id="1085" name="Google Shape;1085;p89"/>
          <p:cNvSpPr txBox="1"/>
          <p:nvPr/>
        </p:nvSpPr>
        <p:spPr>
          <a:xfrm>
            <a:off x="304800" y="5145087"/>
            <a:ext cx="3929062"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maximum  number of intensity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levels achievable from a single pixel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on the screen </a:t>
            </a:r>
            <a:endParaRPr/>
          </a:p>
        </p:txBody>
      </p:sp>
      <p:sp>
        <p:nvSpPr>
          <p:cNvPr id="1086" name="Google Shape;1086;p89"/>
          <p:cNvSpPr txBox="1"/>
          <p:nvPr/>
        </p:nvSpPr>
        <p:spPr>
          <a:xfrm>
            <a:off x="5410200" y="5181600"/>
            <a:ext cx="3557587" cy="11382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2</a:t>
            </a:r>
            <a:r>
              <a:rPr b="0" baseline="30000" i="0" lang="en-US" sz="3200" u="none">
                <a:solidFill>
                  <a:schemeClr val="dk1"/>
                </a:solidFill>
                <a:latin typeface="Arial"/>
                <a:ea typeface="Arial"/>
                <a:cs typeface="Arial"/>
                <a:sym typeface="Arial"/>
              </a:rPr>
              <a:t>n</a:t>
            </a:r>
            <a:r>
              <a:rPr b="0" baseline="30000" i="0"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   where n is the number of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bits used to represent that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single pixel</a:t>
            </a:r>
            <a:endParaRPr/>
          </a:p>
        </p:txBody>
      </p:sp>
      <p:sp>
        <p:nvSpPr>
          <p:cNvPr id="1087" name="Google Shape;1087;p89"/>
          <p:cNvSpPr/>
          <p:nvPr/>
        </p:nvSpPr>
        <p:spPr>
          <a:xfrm>
            <a:off x="4495800" y="5334000"/>
            <a:ext cx="685800" cy="381000"/>
          </a:xfrm>
          <a:custGeom>
            <a:rect b="b" l="l" r="r" t="t"/>
            <a:pathLst>
              <a:path extrusionOk="0" h="381000" w="685800">
                <a:moveTo>
                  <a:pt x="90903" y="78486"/>
                </a:moveTo>
                <a:lnTo>
                  <a:pt x="594897" y="78486"/>
                </a:lnTo>
                <a:lnTo>
                  <a:pt x="594897" y="168097"/>
                </a:lnTo>
                <a:lnTo>
                  <a:pt x="90903" y="168097"/>
                </a:lnTo>
                <a:lnTo>
                  <a:pt x="90903" y="78486"/>
                </a:lnTo>
                <a:close/>
                <a:moveTo>
                  <a:pt x="90903" y="212903"/>
                </a:moveTo>
                <a:lnTo>
                  <a:pt x="594897" y="212903"/>
                </a:lnTo>
                <a:lnTo>
                  <a:pt x="594897" y="302514"/>
                </a:lnTo>
                <a:lnTo>
                  <a:pt x="90903" y="302514"/>
                </a:lnTo>
                <a:lnTo>
                  <a:pt x="90903" y="212903"/>
                </a:lnTo>
                <a:close/>
              </a:path>
            </a:pathLst>
          </a:cu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Video Cards and CRT Monitors</a:t>
            </a:r>
            <a:endParaRPr/>
          </a:p>
        </p:txBody>
      </p:sp>
      <p:sp>
        <p:nvSpPr>
          <p:cNvPr id="1094" name="Google Shape;1094;p9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Many CRT monitors use an analog signal to produce an image</a:t>
            </a:r>
            <a:endParaRPr/>
          </a:p>
          <a:p>
            <a:pPr indent="-342900" lvl="0" marL="342900" rtl="0" algn="l">
              <a:lnSpc>
                <a:spcPct val="90000"/>
              </a:lnSpc>
              <a:spcBef>
                <a:spcPts val="640"/>
              </a:spcBef>
              <a:spcAft>
                <a:spcPts val="0"/>
              </a:spcAft>
              <a:buClr>
                <a:srgbClr val="CC0000"/>
              </a:buClr>
              <a:buSzPts val="3200"/>
              <a:buFont typeface="Arial"/>
              <a:buChar char="•"/>
            </a:pPr>
            <a:r>
              <a:rPr b="0" i="0" lang="en-US" sz="3200" u="none">
                <a:solidFill>
                  <a:srgbClr val="CC0000"/>
                </a:solidFill>
                <a:latin typeface="Calibri"/>
                <a:ea typeface="Calibri"/>
                <a:cs typeface="Calibri"/>
                <a:sym typeface="Calibri"/>
              </a:rPr>
              <a:t>Video card</a:t>
            </a:r>
            <a:r>
              <a:rPr b="0" i="0" lang="en-US" sz="3200" u="none">
                <a:solidFill>
                  <a:schemeClr val="dk1"/>
                </a:solidFill>
                <a:latin typeface="Calibri"/>
                <a:ea typeface="Calibri"/>
                <a:cs typeface="Calibri"/>
                <a:sym typeface="Calibri"/>
              </a:rPr>
              <a:t> converts digital output from the computer into an analog video signal and sends the signal through a cable to the monitor</a:t>
            </a:r>
            <a:endParaRPr/>
          </a:p>
          <a:p>
            <a:pPr indent="-285750" lvl="1" marL="742950" rtl="0" algn="l">
              <a:lnSpc>
                <a:spcPct val="90000"/>
              </a:lnSpc>
              <a:spcBef>
                <a:spcPts val="56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Also called a </a:t>
            </a:r>
            <a:r>
              <a:rPr b="0" i="0" lang="en-US" sz="2800" u="none">
                <a:solidFill>
                  <a:srgbClr val="CC0000"/>
                </a:solidFill>
                <a:latin typeface="Calibri"/>
                <a:ea typeface="Calibri"/>
                <a:cs typeface="Calibri"/>
                <a:sym typeface="Calibri"/>
              </a:rPr>
              <a:t>graphics card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txBox="1"/>
          <p:nvPr>
            <p:ph idx="4294967295" type="subTitle"/>
          </p:nvPr>
        </p:nvSpPr>
        <p:spPr>
          <a:xfrm>
            <a:off x="685800" y="1830050"/>
            <a:ext cx="7772400" cy="190375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One of a kind , </a:t>
            </a:r>
            <a:r>
              <a:rPr b="1" i="0" lang="en-US" sz="2200" u="none" cap="none" strike="noStrike">
                <a:solidFill>
                  <a:schemeClr val="dk1"/>
                </a:solidFill>
                <a:latin typeface="Calibri"/>
                <a:ea typeface="Calibri"/>
                <a:cs typeface="Calibri"/>
                <a:sym typeface="Calibri"/>
              </a:rPr>
              <a:t>non-portable software,</a:t>
            </a:r>
            <a:r>
              <a:rPr b="0" i="0" lang="en-US" sz="2200" u="none" cap="none" strike="noStrike">
                <a:solidFill>
                  <a:schemeClr val="dk1"/>
                </a:solidFill>
                <a:latin typeface="Calibri"/>
                <a:ea typeface="Calibri"/>
                <a:cs typeface="Calibri"/>
                <a:sym typeface="Calibri"/>
              </a:rPr>
              <a:t> typically written for a particular manufacturer’s display devices.</a:t>
            </a:r>
            <a:endParaRPr/>
          </a:p>
          <a:p>
            <a:pPr indent="0" lvl="0" marL="0" marR="0" rtl="0" algn="l">
              <a:lnSpc>
                <a:spcPct val="100000"/>
              </a:lnSpc>
              <a:spcBef>
                <a:spcPts val="440"/>
              </a:spcBef>
              <a:spcAft>
                <a:spcPts val="0"/>
              </a:spcAft>
              <a:buClr>
                <a:schemeClr val="dk1"/>
              </a:buClr>
              <a:buSzPts val="2200"/>
              <a:buFont typeface="Arial"/>
              <a:buNone/>
            </a:pPr>
            <a:r>
              <a:rPr b="0" i="0" lang="en-US" sz="2200" u="none" cap="none" strike="noStrike">
                <a:solidFill>
                  <a:schemeClr val="dk1"/>
                </a:solidFill>
                <a:latin typeface="Calibri"/>
                <a:ea typeface="Calibri"/>
                <a:cs typeface="Calibri"/>
                <a:sym typeface="Calibri"/>
              </a:rPr>
              <a:t>( When software is non-portable, moving to new display devices necessitates expensive and time consuming rewriting of working programs)</a:t>
            </a:r>
            <a:endParaRPr b="0" i="0" sz="2200" u="none" cap="none" strike="noStrike">
              <a:solidFill>
                <a:schemeClr val="dk1"/>
              </a:solidFill>
              <a:latin typeface="Calibri"/>
              <a:ea typeface="Calibri"/>
              <a:cs typeface="Calibri"/>
              <a:sym typeface="Calibri"/>
            </a:endParaRPr>
          </a:p>
          <a:p>
            <a:pPr indent="0" lvl="0" marL="0" marR="0" rtl="0" algn="ctr">
              <a:lnSpc>
                <a:spcPct val="100000"/>
              </a:lnSpc>
              <a:spcBef>
                <a:spcPts val="440"/>
              </a:spcBef>
              <a:spcAft>
                <a:spcPts val="0"/>
              </a:spcAft>
              <a:buClr>
                <a:schemeClr val="lt1"/>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181" name="Google Shape;181;p9"/>
          <p:cNvSpPr/>
          <p:nvPr/>
        </p:nvSpPr>
        <p:spPr>
          <a:xfrm>
            <a:off x="685800" y="3745992"/>
            <a:ext cx="7772400" cy="1446550"/>
          </a:xfrm>
          <a:prstGeom prst="rect">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Thus </a:t>
            </a:r>
            <a:r>
              <a:rPr b="1" i="0" lang="en-US" sz="2200" u="none" cap="none" strike="noStrike">
                <a:solidFill>
                  <a:schemeClr val="dk1"/>
                </a:solidFill>
                <a:latin typeface="Calibri"/>
                <a:ea typeface="Calibri"/>
                <a:cs typeface="Calibri"/>
                <a:sym typeface="Calibri"/>
              </a:rPr>
              <a:t>interactive computer graphics</a:t>
            </a:r>
            <a:r>
              <a:rPr b="0" i="0" lang="en-US" sz="2200" u="none" cap="none" strike="noStrike">
                <a:solidFill>
                  <a:schemeClr val="dk1"/>
                </a:solidFill>
                <a:latin typeface="Calibri"/>
                <a:ea typeface="Calibri"/>
                <a:cs typeface="Calibri"/>
                <a:sym typeface="Calibri"/>
              </a:rPr>
              <a:t> had a limited</a:t>
            </a:r>
            <a:r>
              <a:rPr b="0" i="1" lang="en-US" sz="2200" u="none" cap="none" strike="noStrike">
                <a:solidFill>
                  <a:schemeClr val="dk1"/>
                </a:solidFill>
                <a:latin typeface="Calibri"/>
                <a:ea typeface="Calibri"/>
                <a:cs typeface="Calibri"/>
                <a:sym typeface="Calibri"/>
              </a:rPr>
              <a:t> </a:t>
            </a:r>
            <a:r>
              <a:rPr b="0" i="0" lang="en-US" sz="2200" u="none" cap="none" strike="noStrike">
                <a:solidFill>
                  <a:schemeClr val="dk1"/>
                </a:solidFill>
                <a:latin typeface="Calibri"/>
                <a:ea typeface="Calibri"/>
                <a:cs typeface="Calibri"/>
                <a:sym typeface="Calibri"/>
              </a:rPr>
              <a:t>use when it started in the early sixties but it became very common once the </a:t>
            </a:r>
            <a:r>
              <a:rPr b="1" i="0" lang="en-US" sz="2200" u="none" cap="none" strike="noStrike">
                <a:solidFill>
                  <a:schemeClr val="dk1"/>
                </a:solidFill>
                <a:latin typeface="Calibri"/>
                <a:ea typeface="Calibri"/>
                <a:cs typeface="Calibri"/>
                <a:sym typeface="Calibri"/>
              </a:rPr>
              <a:t>Apple Macintosh </a:t>
            </a:r>
            <a:r>
              <a:rPr b="0" i="0" lang="en-US" sz="2200" u="none" cap="none" strike="noStrike">
                <a:solidFill>
                  <a:schemeClr val="dk1"/>
                </a:solidFill>
                <a:latin typeface="Calibri"/>
                <a:ea typeface="Calibri"/>
                <a:cs typeface="Calibri"/>
                <a:sym typeface="Calibri"/>
              </a:rPr>
              <a:t>and</a:t>
            </a:r>
            <a:r>
              <a:rPr b="1" i="0" lang="en-US" sz="2200" u="none" cap="none" strike="noStrike">
                <a:solidFill>
                  <a:schemeClr val="dk1"/>
                </a:solidFill>
                <a:latin typeface="Calibri"/>
                <a:ea typeface="Calibri"/>
                <a:cs typeface="Calibri"/>
                <a:sym typeface="Calibri"/>
              </a:rPr>
              <a:t> IBM PC</a:t>
            </a:r>
            <a:r>
              <a:rPr b="0" i="0" lang="en-US" sz="2200" u="none" cap="none" strike="noStrike">
                <a:solidFill>
                  <a:schemeClr val="dk1"/>
                </a:solidFill>
                <a:latin typeface="Calibri"/>
                <a:ea typeface="Calibri"/>
                <a:cs typeface="Calibri"/>
                <a:sym typeface="Calibri"/>
              </a:rPr>
              <a:t> appeared in the market with affordable cost</a:t>
            </a:r>
            <a:endParaRPr/>
          </a:p>
        </p:txBody>
      </p:sp>
      <p:sp>
        <p:nvSpPr>
          <p:cNvPr id="182" name="Google Shape;182;p9"/>
          <p:cNvSpPr txBox="1"/>
          <p:nvPr/>
        </p:nvSpPr>
        <p:spPr>
          <a:xfrm>
            <a:off x="609600" y="51117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5400"/>
              <a:buFont typeface="Calibri"/>
              <a:buNone/>
            </a:pPr>
            <a:r>
              <a:rPr b="1" i="0" lang="en-US" sz="5400" u="none">
                <a:solidFill>
                  <a:srgbClr val="898989"/>
                </a:solidFill>
                <a:latin typeface="Calibri"/>
                <a:ea typeface="Calibri"/>
                <a:cs typeface="Calibri"/>
                <a:sym typeface="Calibri"/>
              </a:rPr>
              <a:t>Early History of Computer Graphics</a:t>
            </a:r>
            <a:br>
              <a:rPr b="1" i="0" lang="en-US" sz="5400" u="none">
                <a:solidFill>
                  <a:srgbClr val="898989"/>
                </a:solidFill>
                <a:latin typeface="Calibri"/>
                <a:ea typeface="Calibri"/>
                <a:cs typeface="Calibri"/>
                <a:sym typeface="Calibri"/>
              </a:rPr>
            </a:br>
            <a:endParaRPr/>
          </a:p>
        </p:txBody>
      </p:sp>
      <p:sp>
        <p:nvSpPr>
          <p:cNvPr id="183" name="Google Shape;183;p9"/>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84" name="Google Shape;184;p9"/>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Saroj Shakya, Nepal College of Information Technology, Balkumari</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1"/>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Look up Tables</a:t>
            </a:r>
            <a:endParaRPr/>
          </a:p>
        </p:txBody>
      </p:sp>
      <p:pic>
        <p:nvPicPr>
          <p:cNvPr id="1101" name="Google Shape;1101;p91"/>
          <p:cNvPicPr preferRelativeResize="0"/>
          <p:nvPr/>
        </p:nvPicPr>
        <p:blipFill rotWithShape="1">
          <a:blip r:embed="rId3">
            <a:alphaModFix/>
          </a:blip>
          <a:srcRect b="0" l="0" r="0" t="0"/>
          <a:stretch/>
        </p:blipFill>
        <p:spPr>
          <a:xfrm>
            <a:off x="2027237" y="914400"/>
            <a:ext cx="5973762" cy="2819400"/>
          </a:xfrm>
          <a:prstGeom prst="rect">
            <a:avLst/>
          </a:prstGeom>
          <a:noFill/>
          <a:ln>
            <a:noFill/>
          </a:ln>
        </p:spPr>
      </p:pic>
      <p:pic>
        <p:nvPicPr>
          <p:cNvPr id="1102" name="Google Shape;1102;p91"/>
          <p:cNvPicPr preferRelativeResize="0"/>
          <p:nvPr/>
        </p:nvPicPr>
        <p:blipFill rotWithShape="1">
          <a:blip r:embed="rId4">
            <a:alphaModFix/>
          </a:blip>
          <a:srcRect b="0" l="0" r="0" t="0"/>
          <a:stretch/>
        </p:blipFill>
        <p:spPr>
          <a:xfrm>
            <a:off x="5105400" y="3733800"/>
            <a:ext cx="3924300" cy="3124200"/>
          </a:xfrm>
          <a:prstGeom prst="rect">
            <a:avLst/>
          </a:prstGeom>
          <a:noFill/>
          <a:ln>
            <a:noFill/>
          </a:ln>
        </p:spPr>
      </p:pic>
      <p:pic>
        <p:nvPicPr>
          <p:cNvPr id="1103" name="Google Shape;1103;p91"/>
          <p:cNvPicPr preferRelativeResize="0"/>
          <p:nvPr/>
        </p:nvPicPr>
        <p:blipFill rotWithShape="1">
          <a:blip r:embed="rId5">
            <a:alphaModFix/>
          </a:blip>
          <a:srcRect b="0" l="0" r="0" t="0"/>
          <a:stretch/>
        </p:blipFill>
        <p:spPr>
          <a:xfrm>
            <a:off x="0" y="3867150"/>
            <a:ext cx="48768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pic>
        <p:nvPicPr>
          <p:cNvPr id="1109" name="Google Shape;1109;p92"/>
          <p:cNvPicPr preferRelativeResize="0"/>
          <p:nvPr/>
        </p:nvPicPr>
        <p:blipFill rotWithShape="1">
          <a:blip r:embed="rId3">
            <a:alphaModFix/>
          </a:blip>
          <a:srcRect b="0" l="0" r="0" t="0"/>
          <a:stretch/>
        </p:blipFill>
        <p:spPr>
          <a:xfrm>
            <a:off x="893762" y="966787"/>
            <a:ext cx="7354887" cy="492283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The number of colors a video card displays is determined by its </a:t>
            </a:r>
            <a:r>
              <a:rPr b="0" i="0" lang="en-US" sz="2600" u="none">
                <a:solidFill>
                  <a:srgbClr val="CC0000"/>
                </a:solidFill>
                <a:latin typeface="Calibri"/>
                <a:ea typeface="Calibri"/>
                <a:cs typeface="Calibri"/>
                <a:sym typeface="Calibri"/>
              </a:rPr>
              <a:t>bit depth</a:t>
            </a:r>
            <a:endParaRPr/>
          </a:p>
          <a:p>
            <a:pPr indent="-342900" lvl="0" marL="342900" rtl="0" algn="l">
              <a:lnSpc>
                <a:spcPct val="80000"/>
              </a:lnSpc>
              <a:spcBef>
                <a:spcPts val="52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The video card</a:t>
            </a:r>
            <a:r>
              <a:rPr b="0" i="0" lang="en-US" sz="2600" u="none">
                <a:solidFill>
                  <a:schemeClr val="dk1"/>
                </a:solidFill>
                <a:latin typeface="Times New Roman"/>
                <a:ea typeface="Times New Roman"/>
                <a:cs typeface="Times New Roman"/>
                <a:sym typeface="Times New Roman"/>
              </a:rPr>
              <a:t>’</a:t>
            </a:r>
            <a:r>
              <a:rPr b="0" i="0" lang="en-US" sz="2600" u="none">
                <a:solidFill>
                  <a:schemeClr val="dk1"/>
                </a:solidFill>
                <a:latin typeface="Calibri"/>
                <a:ea typeface="Calibri"/>
                <a:cs typeface="Calibri"/>
                <a:sym typeface="Calibri"/>
              </a:rPr>
              <a:t>s bit depth, also called the </a:t>
            </a:r>
            <a:r>
              <a:rPr b="0" i="0" lang="en-US" sz="2600" u="none">
                <a:solidFill>
                  <a:srgbClr val="CC0000"/>
                </a:solidFill>
                <a:latin typeface="Calibri"/>
                <a:ea typeface="Calibri"/>
                <a:cs typeface="Calibri"/>
                <a:sym typeface="Calibri"/>
              </a:rPr>
              <a:t>color depth</a:t>
            </a:r>
            <a:r>
              <a:rPr b="0" i="0" lang="en-US" sz="2600" u="none">
                <a:solidFill>
                  <a:schemeClr val="dk1"/>
                </a:solidFill>
                <a:latin typeface="Calibri"/>
                <a:ea typeface="Calibri"/>
                <a:cs typeface="Calibri"/>
                <a:sym typeface="Calibri"/>
              </a:rPr>
              <a:t>, is the number of bits it uses to store information about each pixel</a:t>
            </a:r>
            <a:endParaRPr/>
          </a:p>
          <a:p>
            <a:pPr indent="-342900" lvl="0" marL="342900" rtl="0" algn="l">
              <a:lnSpc>
                <a:spcPct val="80000"/>
              </a:lnSpc>
              <a:spcBef>
                <a:spcPts val="52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i.e. 8-bit video card uses 8 bits to store information about each pixel; this video card can display 256 colors (2x2x2x2x2x2x2x2)</a:t>
            </a:r>
            <a:endParaRPr/>
          </a:p>
          <a:p>
            <a:pPr indent="-342900" lvl="0" marL="342900" rtl="0" algn="l">
              <a:lnSpc>
                <a:spcPct val="80000"/>
              </a:lnSpc>
              <a:spcBef>
                <a:spcPts val="52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i.e. 24-bit video card uses 24 bits to store information about each pixel and can display 16.7 million colors</a:t>
            </a:r>
            <a:endParaRPr/>
          </a:p>
          <a:p>
            <a:pPr indent="-342900" lvl="0" marL="342900" rtl="0" algn="l">
              <a:lnSpc>
                <a:spcPct val="80000"/>
              </a:lnSpc>
              <a:spcBef>
                <a:spcPts val="52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The greater the number of bits, the better the resulting image</a:t>
            </a:r>
            <a:endParaRPr/>
          </a:p>
          <a:p>
            <a:pPr indent="-177800" lvl="0" marL="342900" rtl="0" algn="l">
              <a:lnSpc>
                <a:spcPct val="80000"/>
              </a:lnSpc>
              <a:spcBef>
                <a:spcPts val="520"/>
              </a:spcBef>
              <a:spcAft>
                <a:spcPts val="0"/>
              </a:spcAft>
              <a:buClr>
                <a:schemeClr val="dk1"/>
              </a:buClr>
              <a:buSzPts val="2600"/>
              <a:buFont typeface="Arial"/>
              <a:buNone/>
            </a:pPr>
            <a:r>
              <a:t/>
            </a:r>
            <a:endParaRPr b="0" i="0" sz="2600" u="none">
              <a:solidFill>
                <a:schemeClr val="dk1"/>
              </a:solidFill>
              <a:latin typeface="Calibri"/>
              <a:ea typeface="Calibri"/>
              <a:cs typeface="Calibri"/>
              <a:sym typeface="Calibri"/>
            </a:endParaRPr>
          </a:p>
          <a:p>
            <a:pPr indent="-342900" lvl="0" marL="342900" rtl="0" algn="l">
              <a:lnSpc>
                <a:spcPct val="80000"/>
              </a:lnSpc>
              <a:spcBef>
                <a:spcPts val="520"/>
              </a:spcBef>
              <a:spcAft>
                <a:spcPts val="0"/>
              </a:spcAft>
              <a:buClr>
                <a:schemeClr val="dk1"/>
              </a:buClr>
              <a:buSzPts val="2600"/>
              <a:buNone/>
            </a:pPr>
            <a:r>
              <a:t/>
            </a:r>
            <a:endParaRPr b="0" i="0" sz="2600" u="none">
              <a:solidFill>
                <a:schemeClr val="dk1"/>
              </a:solidFill>
              <a:latin typeface="Calibri"/>
              <a:ea typeface="Calibri"/>
              <a:cs typeface="Calibri"/>
              <a:sym typeface="Calibri"/>
            </a:endParaRPr>
          </a:p>
          <a:p>
            <a:pPr indent="-177800" lvl="0" marL="342900" rtl="0" algn="l">
              <a:spcBef>
                <a:spcPts val="520"/>
              </a:spcBef>
              <a:spcAft>
                <a:spcPts val="0"/>
              </a:spcAft>
              <a:buClr>
                <a:schemeClr val="dk1"/>
              </a:buClr>
              <a:buSzPts val="2600"/>
              <a:buNone/>
            </a:pPr>
            <a:r>
              <a:t/>
            </a:r>
            <a:endParaRPr b="0" i="0" sz="2600" u="none">
              <a:solidFill>
                <a:schemeClr val="dk1"/>
              </a:solidFill>
              <a:latin typeface="Calibri"/>
              <a:ea typeface="Calibri"/>
              <a:cs typeface="Calibri"/>
              <a:sym typeface="Calibri"/>
            </a:endParaRPr>
          </a:p>
        </p:txBody>
      </p:sp>
      <p:sp>
        <p:nvSpPr>
          <p:cNvPr id="1116" name="Google Shape;1116;p9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Video Cards and CRT Monitors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9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Video Cards and CRT Monitors</a:t>
            </a:r>
            <a:endParaRPr/>
          </a:p>
        </p:txBody>
      </p:sp>
      <p:pic>
        <p:nvPicPr>
          <p:cNvPr id="1123" name="Google Shape;1123;p94"/>
          <p:cNvPicPr preferRelativeResize="0"/>
          <p:nvPr/>
        </p:nvPicPr>
        <p:blipFill rotWithShape="1">
          <a:blip r:embed="rId3">
            <a:alphaModFix/>
          </a:blip>
          <a:srcRect b="0" l="0" r="0" t="0"/>
          <a:stretch/>
        </p:blipFill>
        <p:spPr>
          <a:xfrm>
            <a:off x="1752600" y="1371600"/>
            <a:ext cx="5715000" cy="4324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5"/>
          <p:cNvSpPr/>
          <p:nvPr/>
        </p:nvSpPr>
        <p:spPr>
          <a:xfrm>
            <a:off x="609600" y="1066800"/>
            <a:ext cx="7848600" cy="5029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Video Display StandardsVideo Electronics Standards Association (VESA)</a:t>
            </a:r>
            <a:r>
              <a:rPr b="1" i="0" lang="en-US" sz="2400" u="none">
                <a:solidFill>
                  <a:schemeClr val="dk1"/>
                </a:solidFill>
                <a:latin typeface="Calibri"/>
                <a:ea typeface="Calibri"/>
                <a:cs typeface="Calibri"/>
                <a:sym typeface="Calibri"/>
              </a:rPr>
              <a:t>, </a:t>
            </a:r>
            <a:r>
              <a:rPr b="0" i="0" lang="en-US" sz="2400" u="none">
                <a:solidFill>
                  <a:schemeClr val="dk1"/>
                </a:solidFill>
                <a:latin typeface="Calibri"/>
                <a:ea typeface="Calibri"/>
                <a:cs typeface="Calibri"/>
                <a:sym typeface="Calibri"/>
              </a:rPr>
              <a:t>which consists of video card and monitor manufacturers, develops video stands to define the resolution, number of colors, and other display properties.</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Monochrome Display Adapter (MDA)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Hercules Graphics Card</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Color Graphics Adapter (CGA)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Enhanced Graphics Adapter (EGA)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Video Graphics Adapter (VGA) </a:t>
            </a:r>
            <a:endParaRPr/>
          </a:p>
          <a:p>
            <a:pPr indent="0" lvl="1" marL="457200" marR="0" rtl="0" algn="l">
              <a:lnSpc>
                <a:spcPct val="8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Super VGA (SVGA) and Other Standards Beyond VGA</a:t>
            </a:r>
            <a:endParaRPr/>
          </a:p>
          <a:p>
            <a:pPr indent="0" lvl="1" marL="457200" marR="0" rtl="0" algn="l">
              <a:lnSpc>
                <a:spcPct val="8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a:t>
            </a:r>
            <a:endParaRPr/>
          </a:p>
        </p:txBody>
      </p:sp>
      <p:sp>
        <p:nvSpPr>
          <p:cNvPr id="1129" name="Google Shape;1129;p9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30" name="Google Shape;1130;p9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6"/>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36" name="Google Shape;1136;p9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pic>
        <p:nvPicPr>
          <p:cNvPr id="1137" name="Google Shape;1137;p96"/>
          <p:cNvPicPr preferRelativeResize="0"/>
          <p:nvPr/>
        </p:nvPicPr>
        <p:blipFill rotWithShape="1">
          <a:blip r:embed="rId3">
            <a:alphaModFix/>
          </a:blip>
          <a:srcRect b="0" l="0" r="0" t="0"/>
          <a:stretch/>
        </p:blipFill>
        <p:spPr>
          <a:xfrm>
            <a:off x="533400" y="2057400"/>
            <a:ext cx="8129587" cy="278923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7"/>
          <p:cNvSpPr/>
          <p:nvPr/>
        </p:nvSpPr>
        <p:spPr>
          <a:xfrm>
            <a:off x="609600" y="1066800"/>
            <a:ext cx="7848600" cy="5029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When electron beam strikes a dot in CRT, the surface of the CRT </a:t>
            </a:r>
            <a:r>
              <a:rPr b="1" i="0" lang="en-US" sz="2800" u="none" cap="none" strike="noStrike">
                <a:solidFill>
                  <a:schemeClr val="dk1"/>
                </a:solidFill>
                <a:latin typeface="Calibri"/>
                <a:ea typeface="Calibri"/>
                <a:cs typeface="Calibri"/>
                <a:sym typeface="Calibri"/>
              </a:rPr>
              <a:t>only glows for a fraction of a second </a:t>
            </a:r>
            <a:r>
              <a:rPr b="0" i="0" lang="en-US" sz="2800" u="none" cap="none" strike="noStrike">
                <a:solidFill>
                  <a:schemeClr val="dk1"/>
                </a:solidFill>
                <a:latin typeface="Calibri"/>
                <a:ea typeface="Calibri"/>
                <a:cs typeface="Calibri"/>
                <a:sym typeface="Calibri"/>
              </a:rPr>
              <a:t>and then fades. </a:t>
            </a:r>
            <a:endParaRPr/>
          </a:p>
          <a:p>
            <a:pPr indent="0" lvl="1" marL="4572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Monitor </a:t>
            </a:r>
            <a:r>
              <a:rPr b="1" i="0" lang="en-US" sz="2800" u="none" cap="none" strike="noStrike">
                <a:solidFill>
                  <a:schemeClr val="dk1"/>
                </a:solidFill>
                <a:latin typeface="Calibri"/>
                <a:ea typeface="Calibri"/>
                <a:cs typeface="Calibri"/>
                <a:sym typeface="Calibri"/>
              </a:rPr>
              <a:t>must redraw </a:t>
            </a:r>
            <a:r>
              <a:rPr b="0" i="0" lang="en-US" sz="2800" u="none" cap="none" strike="noStrike">
                <a:solidFill>
                  <a:schemeClr val="dk1"/>
                </a:solidFill>
                <a:latin typeface="Calibri"/>
                <a:ea typeface="Calibri"/>
                <a:cs typeface="Calibri"/>
                <a:sym typeface="Calibri"/>
              </a:rPr>
              <a:t>the picture many times per second to avoid having the screen flicker </a:t>
            </a:r>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p:txBody>
      </p:sp>
      <p:sp>
        <p:nvSpPr>
          <p:cNvPr id="1143" name="Google Shape;1143;p97"/>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44" name="Google Shape;1144;p9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45" name="Google Shape;1145;p97"/>
          <p:cNvSpPr txBox="1"/>
          <p:nvPr/>
        </p:nvSpPr>
        <p:spPr>
          <a:xfrm>
            <a:off x="1447800" y="0"/>
            <a:ext cx="2438400" cy="812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Refresh rate</a:t>
            </a:r>
            <a:endParaRPr/>
          </a:p>
          <a:p>
            <a:pPr indent="0" lvl="0" marL="0" marR="0" rtl="0" algn="l">
              <a:lnSpc>
                <a:spcPct val="100000"/>
              </a:lnSpc>
              <a:spcBef>
                <a:spcPts val="0"/>
              </a:spcBef>
              <a:spcAft>
                <a:spcPts val="0"/>
              </a:spcAft>
              <a:buNone/>
            </a:pPr>
            <a:r>
              <a:t/>
            </a:r>
            <a:endParaRPr b="0" i="0" sz="3200" u="non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8"/>
          <p:cNvSpPr/>
          <p:nvPr/>
        </p:nvSpPr>
        <p:spPr>
          <a:xfrm>
            <a:off x="609600" y="1066800"/>
            <a:ext cx="7848600" cy="50292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refresh rate is the number of times per second that monitor redraws the images on the screen. </a:t>
            </a:r>
            <a:endParaRPr/>
          </a:p>
          <a:p>
            <a:pPr indent="0" lvl="1" marL="4572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Very few people notice flicker at refresh rates above 72 Hz.</a:t>
            </a:r>
            <a:endParaRPr/>
          </a:p>
          <a:p>
            <a:pPr indent="0" lvl="1" marL="4572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1" marL="45720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Higher refresh rates are preferred for better comfort in viewing the monitor</a:t>
            </a:r>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p:txBody>
      </p:sp>
      <p:sp>
        <p:nvSpPr>
          <p:cNvPr id="1151" name="Google Shape;1151;p9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52" name="Google Shape;1152;p9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53" name="Google Shape;1153;p98"/>
          <p:cNvSpPr txBox="1"/>
          <p:nvPr/>
        </p:nvSpPr>
        <p:spPr>
          <a:xfrm>
            <a:off x="1447800" y="0"/>
            <a:ext cx="2438400" cy="812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Refresh rate</a:t>
            </a:r>
            <a:endParaRPr/>
          </a:p>
          <a:p>
            <a:pPr indent="0" lvl="0" marL="0" marR="0" rtl="0" algn="l">
              <a:lnSpc>
                <a:spcPct val="100000"/>
              </a:lnSpc>
              <a:spcBef>
                <a:spcPts val="0"/>
              </a:spcBef>
              <a:spcAft>
                <a:spcPts val="0"/>
              </a:spcAft>
              <a:buNone/>
            </a:pPr>
            <a:r>
              <a:t/>
            </a:r>
            <a:endParaRPr b="0" i="0" sz="3200" u="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9"/>
          <p:cNvSpPr txBox="1"/>
          <p:nvPr/>
        </p:nvSpPr>
        <p:spPr>
          <a:xfrm>
            <a:off x="609600" y="1444625"/>
            <a:ext cx="7696200" cy="4522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br>
              <a:rPr b="0" i="0" lang="en-US" sz="2400" u="none">
                <a:solidFill>
                  <a:schemeClr val="dk1"/>
                </a:solidFill>
                <a:latin typeface="Arial"/>
                <a:ea typeface="Arial"/>
                <a:cs typeface="Arial"/>
                <a:sym typeface="Arial"/>
              </a:rPr>
            </a:br>
            <a:br>
              <a:rPr b="0" i="0" lang="en-US" sz="2400" u="none">
                <a:solidFill>
                  <a:schemeClr val="dk1"/>
                </a:solidFill>
                <a:latin typeface="Arial"/>
                <a:ea typeface="Arial"/>
                <a:cs typeface="Arial"/>
                <a:sym typeface="Arial"/>
              </a:rPr>
            </a:br>
            <a:br>
              <a:rPr b="0" i="0" lang="en-US" sz="2400" u="none">
                <a:solidFill>
                  <a:schemeClr val="dk1"/>
                </a:solidFill>
                <a:latin typeface="Arial"/>
                <a:ea typeface="Arial"/>
                <a:cs typeface="Arial"/>
                <a:sym typeface="Arial"/>
              </a:rPr>
            </a:br>
            <a:br>
              <a:rPr b="0" i="0" lang="en-US" sz="24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If the image dimension is 1366 x 768 then what is the size of the image in terms of Mega Pixels</a:t>
            </a:r>
            <a:br>
              <a:rPr b="0" i="0" lang="en-US" sz="24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Ans: 1</a:t>
            </a:r>
            <a:br>
              <a:rPr b="0" i="0" lang="en-US" sz="2400" u="none">
                <a:solidFill>
                  <a:schemeClr val="dk1"/>
                </a:solidFill>
                <a:latin typeface="Arial"/>
                <a:ea typeface="Arial"/>
                <a:cs typeface="Arial"/>
                <a:sym typeface="Arial"/>
              </a:rPr>
            </a:br>
            <a:br>
              <a:rPr b="0" i="0" lang="en-US" sz="24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If the image dimension is 2500 x 3192 then what is the size of the image in terms of Mega Pixels</a:t>
            </a:r>
            <a:br>
              <a:rPr b="0" i="0" lang="en-US" sz="2400" u="none">
                <a:solidFill>
                  <a:schemeClr val="dk1"/>
                </a:solidFill>
                <a:latin typeface="Arial"/>
                <a:ea typeface="Arial"/>
                <a:cs typeface="Arial"/>
                <a:sym typeface="Arial"/>
              </a:rPr>
            </a:br>
            <a:r>
              <a:rPr b="0" i="0" lang="en-US" sz="2400" u="none">
                <a:solidFill>
                  <a:schemeClr val="dk1"/>
                </a:solidFill>
                <a:latin typeface="Arial"/>
                <a:ea typeface="Arial"/>
                <a:cs typeface="Arial"/>
                <a:sym typeface="Arial"/>
              </a:rPr>
              <a:t>Ans: 8</a:t>
            </a:r>
            <a:br>
              <a:rPr b="0" i="0" lang="en-US" sz="2400" u="none">
                <a:solidFill>
                  <a:schemeClr val="dk1"/>
                </a:solidFill>
                <a:latin typeface="Arial"/>
                <a:ea typeface="Arial"/>
                <a:cs typeface="Arial"/>
                <a:sym typeface="Arial"/>
              </a:rPr>
            </a:br>
            <a:endParaRPr/>
          </a:p>
        </p:txBody>
      </p:sp>
      <p:sp>
        <p:nvSpPr>
          <p:cNvPr id="1159" name="Google Shape;1159;p99"/>
          <p:cNvSpPr txBox="1"/>
          <p:nvPr/>
        </p:nvSpPr>
        <p:spPr>
          <a:xfrm>
            <a:off x="609600" y="3733800"/>
            <a:ext cx="1219200" cy="457200"/>
          </a:xfrm>
          <a:prstGeom prst="rect">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0" name="Google Shape;1160;p99"/>
          <p:cNvSpPr txBox="1"/>
          <p:nvPr/>
        </p:nvSpPr>
        <p:spPr>
          <a:xfrm>
            <a:off x="609600" y="5181600"/>
            <a:ext cx="1219200" cy="457200"/>
          </a:xfrm>
          <a:prstGeom prst="rect">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159"/>
                                        </p:tgtEl>
                                        <p:attrNameLst>
                                          <p:attrName>ppt_y</p:attrName>
                                        </p:attrNameLst>
                                      </p:cBhvr>
                                      <p:tavLst>
                                        <p:tav fmla="" tm="0">
                                          <p:val>
                                            <p:strVal val="#ppt_y"/>
                                          </p:val>
                                        </p:tav>
                                        <p:tav fmla="" tm="100000">
                                          <p:val>
                                            <p:strVal val="#ppt_y+1"/>
                                          </p:val>
                                        </p:tav>
                                      </p:tavLst>
                                    </p:anim>
                                    <p:set>
                                      <p:cBhvr>
                                        <p:cTn dur="1" fill="hold">
                                          <p:stCondLst>
                                            <p:cond delay="500"/>
                                          </p:stCondLst>
                                        </p:cTn>
                                        <p:tgtEl>
                                          <p:spTgt spid="11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160"/>
                                        </p:tgtEl>
                                        <p:attrNameLst>
                                          <p:attrName>ppt_y</p:attrName>
                                        </p:attrNameLst>
                                      </p:cBhvr>
                                      <p:tavLst>
                                        <p:tav fmla="" tm="0">
                                          <p:val>
                                            <p:strVal val="#ppt_y"/>
                                          </p:val>
                                        </p:tav>
                                        <p:tav fmla="" tm="100000">
                                          <p:val>
                                            <p:strVal val="#ppt_y+1"/>
                                          </p:val>
                                        </p:tav>
                                      </p:tavLst>
                                    </p:anim>
                                    <p:set>
                                      <p:cBhvr>
                                        <p:cTn dur="1" fill="hold">
                                          <p:stCondLst>
                                            <p:cond delay="500"/>
                                          </p:stCondLst>
                                        </p:cTn>
                                        <p:tgtEl>
                                          <p:spTgt spid="11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fld id="{00000000-1234-1234-1234-123412341234}" type="slidenum">
              <a:rPr b="0" i="0" lang="en-US" sz="1200" u="none">
                <a:solidFill>
                  <a:srgbClr val="898989"/>
                </a:solidFill>
                <a:latin typeface="Calibri"/>
                <a:ea typeface="Calibri"/>
                <a:cs typeface="Calibri"/>
                <a:sym typeface="Calibri"/>
              </a:rPr>
              <a:t>‹#›</a:t>
            </a:fld>
            <a:endParaRPr/>
          </a:p>
        </p:txBody>
      </p:sp>
      <p:sp>
        <p:nvSpPr>
          <p:cNvPr id="1166" name="Google Shape;1166;p10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a:solidFill>
                  <a:srgbClr val="898989"/>
                </a:solidFill>
                <a:latin typeface="Calibri"/>
                <a:ea typeface="Calibri"/>
                <a:cs typeface="Calibri"/>
                <a:sym typeface="Calibri"/>
              </a:rPr>
              <a:t>Computer Graphics, Nepal College of Information Technology, 2009</a:t>
            </a:r>
            <a:endParaRPr/>
          </a:p>
        </p:txBody>
      </p:sp>
      <p:sp>
        <p:nvSpPr>
          <p:cNvPr id="1167" name="Google Shape;1167;p100"/>
          <p:cNvSpPr txBox="1"/>
          <p:nvPr/>
        </p:nvSpPr>
        <p:spPr>
          <a:xfrm>
            <a:off x="1447800" y="0"/>
            <a:ext cx="4678362" cy="53498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Quality of a CRT Monitor</a:t>
            </a:r>
            <a:endParaRPr/>
          </a:p>
        </p:txBody>
      </p:sp>
      <p:sp>
        <p:nvSpPr>
          <p:cNvPr id="1168" name="Google Shape;1168;p100"/>
          <p:cNvSpPr txBox="1"/>
          <p:nvPr/>
        </p:nvSpPr>
        <p:spPr>
          <a:xfrm>
            <a:off x="304800" y="762000"/>
            <a:ext cx="8382000" cy="53546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An RGB raster system is to be designed using an 8-inch by 10-inch screen with a resolution of 100 pixels per inch in each direction. If we want to store 6 bits per pixel in the frame buffer, how much storage (in bytes) do we need for the frame buffer?</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size of frame buffer is (8 x 10 x 100 x 100 x 6)/ 8= 600000bytes </a:t>
            </a:r>
            <a:endParaRPr/>
          </a:p>
          <a:p>
            <a:pPr indent="0" lvl="0" marL="0" marR="0" rtl="0" algn="just">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How long would it take to load a 640 by 480 frame buffer with 12 bits per pixel, if 10</a:t>
            </a:r>
            <a:r>
              <a:rPr b="0" baseline="30000" i="0" lang="en-US" sz="1800" u="none">
                <a:solidFill>
                  <a:schemeClr val="dk1"/>
                </a:solidFill>
                <a:latin typeface="Arial"/>
                <a:ea typeface="Arial"/>
                <a:cs typeface="Arial"/>
                <a:sym typeface="Arial"/>
              </a:rPr>
              <a:t>5</a:t>
            </a:r>
            <a:r>
              <a:rPr b="0" i="0" lang="en-US" sz="1800" u="none">
                <a:solidFill>
                  <a:schemeClr val="dk1"/>
                </a:solidFill>
                <a:latin typeface="Arial"/>
                <a:ea typeface="Arial"/>
                <a:cs typeface="Arial"/>
                <a:sym typeface="Arial"/>
              </a:rPr>
              <a:t>bits can be transferred per second? How long would it take to load a 24-bit per pixel frame buffer with a resolution of 1280 by 1024 using this same transfer rate?</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Total number of bits for the frame = 640 x 480 x 12 bits = 3686400 bits</a:t>
            </a:r>
            <a:endParaRPr/>
          </a:p>
          <a:p>
            <a:pPr indent="0" lvl="0" marL="0" marR="0" rtl="0" algn="just">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The time needed to load the frame buffer = 3686400 / 10</a:t>
            </a:r>
            <a:r>
              <a:rPr b="0" baseline="30000" i="0" lang="en-US" sz="1800" u="none">
                <a:solidFill>
                  <a:srgbClr val="FF0000"/>
                </a:solidFill>
                <a:latin typeface="Arial"/>
                <a:ea typeface="Arial"/>
                <a:cs typeface="Arial"/>
                <a:sym typeface="Arial"/>
              </a:rPr>
              <a:t>5</a:t>
            </a:r>
            <a:r>
              <a:rPr b="0" i="0" lang="en-US" sz="1800" u="none">
                <a:solidFill>
                  <a:srgbClr val="FF0000"/>
                </a:solidFill>
                <a:latin typeface="Arial"/>
                <a:ea typeface="Arial"/>
                <a:cs typeface="Arial"/>
                <a:sym typeface="Arial"/>
              </a:rPr>
              <a:t> sec = 36.864 sec</a:t>
            </a:r>
            <a:endParaRPr/>
          </a:p>
          <a:p>
            <a:pPr indent="0" lvl="0" marL="0" marR="0" rtl="0" algn="just">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Total number of bits for the frame = 1280 x 1024 x 24 bits = 31457280 bits</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time needed to load the frame buffer = 31457280 / 10</a:t>
            </a:r>
            <a:r>
              <a:rPr b="0" baseline="30000" i="0" lang="en-US" sz="1800" u="none">
                <a:solidFill>
                  <a:schemeClr val="dk1"/>
                </a:solidFill>
                <a:latin typeface="Arial"/>
                <a:ea typeface="Arial"/>
                <a:cs typeface="Arial"/>
                <a:sym typeface="Arial"/>
              </a:rPr>
              <a:t>5</a:t>
            </a:r>
            <a:r>
              <a:rPr b="0" i="0" lang="en-US" sz="1800" u="none">
                <a:solidFill>
                  <a:schemeClr val="dk1"/>
                </a:solidFill>
                <a:latin typeface="Arial"/>
                <a:ea typeface="Arial"/>
                <a:cs typeface="Arial"/>
                <a:sym typeface="Arial"/>
              </a:rPr>
              <a:t> sec = 314.5728 sec</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2009-11-02T11:09:09Z</dcterms:created>
  <dc:creator>IT GEEK</dc:creator>
</cp:coreProperties>
</file>